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63" r:id="rId3"/>
    <p:sldId id="428" r:id="rId4"/>
    <p:sldId id="365" r:id="rId5"/>
    <p:sldId id="367" r:id="rId6"/>
    <p:sldId id="436" r:id="rId7"/>
    <p:sldId id="372" r:id="rId8"/>
    <p:sldId id="366" r:id="rId9"/>
    <p:sldId id="368" r:id="rId10"/>
    <p:sldId id="430" r:id="rId11"/>
    <p:sldId id="431" r:id="rId12"/>
    <p:sldId id="369" r:id="rId13"/>
    <p:sldId id="332" r:id="rId14"/>
    <p:sldId id="375" r:id="rId15"/>
    <p:sldId id="333" r:id="rId16"/>
    <p:sldId id="334" r:id="rId17"/>
    <p:sldId id="312" r:id="rId18"/>
    <p:sldId id="307" r:id="rId19"/>
    <p:sldId id="403" r:id="rId20"/>
    <p:sldId id="370" r:id="rId21"/>
    <p:sldId id="377" r:id="rId22"/>
    <p:sldId id="385" r:id="rId23"/>
    <p:sldId id="388" r:id="rId24"/>
    <p:sldId id="389" r:id="rId25"/>
    <p:sldId id="392" r:id="rId26"/>
    <p:sldId id="382" r:id="rId27"/>
    <p:sldId id="384" r:id="rId28"/>
    <p:sldId id="383" r:id="rId29"/>
    <p:sldId id="379" r:id="rId30"/>
    <p:sldId id="381" r:id="rId31"/>
    <p:sldId id="404" r:id="rId32"/>
    <p:sldId id="387" r:id="rId33"/>
    <p:sldId id="393" r:id="rId34"/>
    <p:sldId id="395" r:id="rId35"/>
    <p:sldId id="390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32" r:id="rId53"/>
    <p:sldId id="421" r:id="rId54"/>
    <p:sldId id="433" r:id="rId55"/>
    <p:sldId id="434" r:id="rId56"/>
    <p:sldId id="422" r:id="rId57"/>
    <p:sldId id="423" r:id="rId58"/>
    <p:sldId id="424" r:id="rId59"/>
    <p:sldId id="425" r:id="rId60"/>
    <p:sldId id="426" r:id="rId61"/>
    <p:sldId id="400" r:id="rId62"/>
    <p:sldId id="301" r:id="rId63"/>
    <p:sldId id="438" r:id="rId64"/>
    <p:sldId id="437" r:id="rId65"/>
    <p:sldId id="401" r:id="rId66"/>
  </p:sldIdLst>
  <p:sldSz cx="9144000" cy="6858000" type="screen4x3"/>
  <p:notesSz cx="6858000" cy="9144000"/>
  <p:custDataLst>
    <p:tags r:id="rId6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0E"/>
    <a:srgbClr val="FF9933"/>
    <a:srgbClr val="FF0000"/>
    <a:srgbClr val="008080"/>
    <a:srgbClr val="006666"/>
    <a:srgbClr val="00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379" autoAdjust="0"/>
    <p:restoredTop sz="99877" autoAdjust="0"/>
  </p:normalViewPr>
  <p:slideViewPr>
    <p:cSldViewPr>
      <p:cViewPr>
        <p:scale>
          <a:sx n="84" d="100"/>
          <a:sy n="84" d="100"/>
        </p:scale>
        <p:origin x="-7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1" tIns="46827" rIns="93651" bIns="46827" numCol="1" anchor="t" anchorCtr="0" compatLnSpc="1">
            <a:prstTxWarp prst="textNoShape">
              <a:avLst/>
            </a:prstTxWarp>
          </a:bodyPr>
          <a:lstStyle>
            <a:lvl1pPr defTabSz="936625">
              <a:defRPr sz="1200" b="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1" tIns="46827" rIns="93651" bIns="46827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b="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1" tIns="46827" rIns="93651" bIns="46827" numCol="1" anchor="b" anchorCtr="0" compatLnSpc="1">
            <a:prstTxWarp prst="textNoShape">
              <a:avLst/>
            </a:prstTxWarp>
          </a:bodyPr>
          <a:lstStyle>
            <a:lvl1pPr defTabSz="936625">
              <a:defRPr sz="1200" b="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1" tIns="46827" rIns="93651" bIns="46827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b="0">
                <a:latin typeface="Arial" charset="0"/>
              </a:defRPr>
            </a:lvl1pPr>
          </a:lstStyle>
          <a:p>
            <a:fld id="{F0474CE0-CC30-4BA6-BDD5-5BE7466D4EC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94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1" tIns="45796" rIns="91591" bIns="45796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1" tIns="45796" rIns="91591" bIns="4579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1" tIns="45796" rIns="91591" bIns="45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1" tIns="45796" rIns="91591" bIns="45796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1" tIns="45796" rIns="91591" bIns="4579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Arial" charset="0"/>
              </a:defRPr>
            </a:lvl1pPr>
          </a:lstStyle>
          <a:p>
            <a:fld id="{FA766C48-C41E-4F5F-A039-922AACDFA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5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F54B-9474-4CC6-9246-9BA9F39E0B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3E15-12C1-4F0D-BAD6-9D87904D518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67776-9917-4DA7-9F7E-C3F2A4183D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CD979B7F-6FCD-4D61-8EDD-6A7993A5E1B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3F607-4FDE-4373-8DB9-602C7ADE84C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513B-5F7E-41DB-A6F2-61A90D24D5D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6B11-5B29-43F6-AF6B-6A290AC249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6D86-C6F0-4A51-A9C2-CF0A235F38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4BEF-5714-4985-8CC8-4A1244F1D8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58A9-F804-4514-AC14-A9D5101869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F3C1-4454-4194-83E4-58DB8A3592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3036-48E2-4B03-A9DA-3C82031A775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6E4B-11CA-415D-A190-6FB9E63857B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" y="2143116"/>
            <a:ext cx="9144000" cy="100013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“Philosophy, Concepts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 for linking EE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ESD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management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BRs &amp; other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designated areas</a:t>
            </a:r>
            <a:endParaRPr lang="el-GR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84438" y="3714752"/>
            <a:ext cx="59039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Prof. Michael </a:t>
            </a:r>
            <a:r>
              <a:rPr lang="en-US" sz="2000" b="0" dirty="0" err="1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Scoullos</a:t>
            </a:r>
            <a:endParaRPr lang="en-US" sz="2000" b="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7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UNESCO Chair &amp; </a:t>
            </a: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Network </a:t>
            </a:r>
            <a:r>
              <a:rPr lang="en-US" sz="17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on </a:t>
            </a: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Sustainable Development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Management and Education in the Mediterranean 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7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University </a:t>
            </a: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of Athens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7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Chair, </a:t>
            </a: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MIO-ECSDE, </a:t>
            </a:r>
            <a:r>
              <a:rPr lang="en-US" sz="17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GWP-med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700" b="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Chair, </a:t>
            </a: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Greek National Commission of </a:t>
            </a:r>
            <a:r>
              <a:rPr lang="el-GR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ΜΑΒ </a:t>
            </a:r>
            <a:r>
              <a:rPr lang="en-US" sz="1700" b="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UNESCO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l-GR" sz="1600" b="0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5" name="Picture 4" descr="unesco_mab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92" y="44366"/>
            <a:ext cx="2114036" cy="1312931"/>
          </a:xfrm>
          <a:prstGeom prst="rect">
            <a:avLst/>
          </a:prstGeom>
        </p:spPr>
      </p:pic>
      <p:pic>
        <p:nvPicPr>
          <p:cNvPr id="6" name="Picture 5" descr="DESD_decad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786430"/>
            <a:ext cx="1071570" cy="1071570"/>
          </a:xfrm>
          <a:prstGeom prst="rect">
            <a:avLst/>
          </a:prstGeom>
        </p:spPr>
      </p:pic>
      <p:pic>
        <p:nvPicPr>
          <p:cNvPr id="7" name="Picture 6" descr="mediessketo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929330"/>
            <a:ext cx="1320313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MIO_LOGO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857892"/>
            <a:ext cx="1272602" cy="6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6000768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athens_logo_chair_EN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72296" y="5753810"/>
            <a:ext cx="2500298" cy="103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291"/>
            <a:ext cx="9144000" cy="1428759"/>
          </a:xfrm>
        </p:spPr>
        <p:txBody>
          <a:bodyPr anchor="ctr" anchorCtr="1">
            <a:normAutofit/>
          </a:bodyPr>
          <a:lstStyle/>
          <a:p>
            <a:r>
              <a:rPr lang="en-GB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Philosophical background of the relationship between man &amp; the world; evident also in literature</a:t>
            </a:r>
            <a:endParaRPr lang="el-GR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60375" y="2603500"/>
            <a:ext cx="3535363" cy="2481263"/>
            <a:chOff x="125" y="1440"/>
            <a:chExt cx="2227" cy="1563"/>
          </a:xfrm>
        </p:grpSpPr>
        <p:sp>
          <p:nvSpPr>
            <p:cNvPr id="267268" name="Text Box 7"/>
            <p:cNvSpPr txBox="1">
              <a:spLocks noChangeArrowheads="1"/>
            </p:cNvSpPr>
            <p:nvPr/>
          </p:nvSpPr>
          <p:spPr bwMode="auto">
            <a:xfrm>
              <a:off x="192" y="1440"/>
              <a:ext cx="177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0">
                  <a:solidFill>
                    <a:srgbClr val="003366"/>
                  </a:solidFill>
                </a:rPr>
                <a:t>ENVIRONMENT </a:t>
              </a:r>
            </a:p>
          </p:txBody>
        </p:sp>
        <p:sp>
          <p:nvSpPr>
            <p:cNvPr id="267269" name="AutoShape 23"/>
            <p:cNvSpPr>
              <a:spLocks noChangeArrowheads="1"/>
            </p:cNvSpPr>
            <p:nvPr/>
          </p:nvSpPr>
          <p:spPr bwMode="auto">
            <a:xfrm>
              <a:off x="1008" y="2064"/>
              <a:ext cx="864" cy="286"/>
            </a:xfrm>
            <a:prstGeom prst="wedgeRoundRectCallout">
              <a:avLst>
                <a:gd name="adj1" fmla="val -40972"/>
                <a:gd name="adj2" fmla="val 107343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003366"/>
                  </a:solidFill>
                  <a:latin typeface="Arial" charset="0"/>
                </a:rPr>
                <a:t>nature</a:t>
              </a:r>
              <a:endParaRPr lang="el-GR" sz="4000" b="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67270" name="AutoShape 25"/>
            <p:cNvSpPr>
              <a:spLocks noChangeArrowheads="1"/>
            </p:cNvSpPr>
            <p:nvPr/>
          </p:nvSpPr>
          <p:spPr bwMode="auto">
            <a:xfrm rot="-923756">
              <a:off x="125" y="1824"/>
              <a:ext cx="2227" cy="1179"/>
            </a:xfrm>
            <a:prstGeom prst="rtTriangle">
              <a:avLst/>
            </a:prstGeom>
            <a:solidFill>
              <a:srgbClr val="00FF00">
                <a:alpha val="5490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rgbClr val="003366"/>
                  </a:solidFill>
                  <a:latin typeface="Verdana" pitchFamily="34" charset="0"/>
                </a:rPr>
                <a:t>man</a:t>
              </a:r>
              <a:endParaRPr lang="el-GR" b="0">
                <a:solidFill>
                  <a:srgbClr val="003366"/>
                </a:solidFill>
                <a:latin typeface="Verdana" pitchFamily="34" charset="0"/>
              </a:endParaRPr>
            </a:p>
          </p:txBody>
        </p:sp>
        <p:sp>
          <p:nvSpPr>
            <p:cNvPr id="267271" name="Oval 26"/>
            <p:cNvSpPr>
              <a:spLocks noChangeArrowheads="1"/>
            </p:cNvSpPr>
            <p:nvPr/>
          </p:nvSpPr>
          <p:spPr bwMode="auto">
            <a:xfrm>
              <a:off x="816" y="2688"/>
              <a:ext cx="144" cy="144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003366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114800" y="2498725"/>
            <a:ext cx="4983163" cy="3810000"/>
            <a:chOff x="2592" y="1392"/>
            <a:chExt cx="3139" cy="2400"/>
          </a:xfrm>
        </p:grpSpPr>
        <p:sp>
          <p:nvSpPr>
            <p:cNvPr id="267273" name="Text Box 6"/>
            <p:cNvSpPr txBox="1">
              <a:spLocks noChangeArrowheads="1"/>
            </p:cNvSpPr>
            <p:nvPr/>
          </p:nvSpPr>
          <p:spPr bwMode="auto">
            <a:xfrm>
              <a:off x="3984" y="1392"/>
              <a:ext cx="15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0">
                  <a:solidFill>
                    <a:srgbClr val="003366"/>
                  </a:solidFill>
                </a:rPr>
                <a:t>ENVIRONMENT </a:t>
              </a:r>
            </a:p>
          </p:txBody>
        </p:sp>
        <p:grpSp>
          <p:nvGrpSpPr>
            <p:cNvPr id="267274" name="Group 39"/>
            <p:cNvGrpSpPr>
              <a:grpSpLocks/>
            </p:cNvGrpSpPr>
            <p:nvPr/>
          </p:nvGrpSpPr>
          <p:grpSpPr bwMode="auto">
            <a:xfrm>
              <a:off x="2592" y="1968"/>
              <a:ext cx="3139" cy="1824"/>
              <a:chOff x="2592" y="1968"/>
              <a:chExt cx="3139" cy="1824"/>
            </a:xfrm>
          </p:grpSpPr>
          <p:sp>
            <p:nvSpPr>
              <p:cNvPr id="267275" name="AutoShape 17"/>
              <p:cNvSpPr>
                <a:spLocks noChangeArrowheads="1"/>
              </p:cNvSpPr>
              <p:nvPr/>
            </p:nvSpPr>
            <p:spPr bwMode="auto">
              <a:xfrm>
                <a:off x="4848" y="2784"/>
                <a:ext cx="864" cy="288"/>
              </a:xfrm>
              <a:prstGeom prst="wedgeRoundRectCallout">
                <a:avLst>
                  <a:gd name="adj1" fmla="val -106366"/>
                  <a:gd name="adj2" fmla="val 1389"/>
                  <a:gd name="adj3" fmla="val 16667"/>
                </a:avLst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200">
                    <a:solidFill>
                      <a:srgbClr val="003366"/>
                    </a:solidFill>
                    <a:latin typeface="Arial" charset="0"/>
                  </a:rPr>
                  <a:t>natural</a:t>
                </a:r>
                <a:endParaRPr lang="el-GR" sz="2200" b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67276" name="AutoShape 28"/>
              <p:cNvSpPr>
                <a:spLocks noChangeArrowheads="1"/>
              </p:cNvSpPr>
              <p:nvPr/>
            </p:nvSpPr>
            <p:spPr bwMode="auto">
              <a:xfrm rot="-2102230">
                <a:off x="3504" y="1968"/>
                <a:ext cx="2227" cy="836"/>
              </a:xfrm>
              <a:prstGeom prst="rtTriangle">
                <a:avLst/>
              </a:prstGeom>
              <a:solidFill>
                <a:srgbClr val="00FF00">
                  <a:alpha val="54901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0">
                    <a:solidFill>
                      <a:srgbClr val="003366"/>
                    </a:solidFill>
                    <a:latin typeface="Verdana" pitchFamily="34" charset="0"/>
                  </a:rPr>
                  <a:t>     </a:t>
                </a:r>
              </a:p>
              <a:p>
                <a:r>
                  <a:rPr lang="en-US" b="0">
                    <a:solidFill>
                      <a:srgbClr val="003366"/>
                    </a:solidFill>
                    <a:latin typeface="Verdana" pitchFamily="34" charset="0"/>
                  </a:rPr>
                  <a:t>     man</a:t>
                </a:r>
                <a:endParaRPr lang="el-GR" b="0">
                  <a:solidFill>
                    <a:srgbClr val="003366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267277" name="Group 36"/>
              <p:cNvGrpSpPr>
                <a:grpSpLocks/>
              </p:cNvGrpSpPr>
              <p:nvPr/>
            </p:nvGrpSpPr>
            <p:grpSpPr bwMode="auto">
              <a:xfrm>
                <a:off x="3456" y="2688"/>
                <a:ext cx="624" cy="672"/>
                <a:chOff x="3024" y="3120"/>
                <a:chExt cx="624" cy="672"/>
              </a:xfrm>
            </p:grpSpPr>
            <p:sp>
              <p:nvSpPr>
                <p:cNvPr id="26727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504" y="3264"/>
                  <a:ext cx="144" cy="52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7279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3024" y="3120"/>
                  <a:ext cx="480" cy="6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67280" name="Line 32"/>
                <p:cNvSpPr>
                  <a:spLocks noChangeShapeType="1"/>
                </p:cNvSpPr>
                <p:nvPr/>
              </p:nvSpPr>
              <p:spPr bwMode="auto">
                <a:xfrm>
                  <a:off x="3024" y="3120"/>
                  <a:ext cx="624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67281" name="Line 35"/>
              <p:cNvSpPr>
                <a:spLocks noChangeShapeType="1"/>
              </p:cNvSpPr>
              <p:nvPr/>
            </p:nvSpPr>
            <p:spPr bwMode="auto">
              <a:xfrm flipH="1">
                <a:off x="4080" y="2112"/>
                <a:ext cx="1632" cy="7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7282" name="Oval 37"/>
              <p:cNvSpPr>
                <a:spLocks noChangeArrowheads="1"/>
              </p:cNvSpPr>
              <p:nvPr/>
            </p:nvSpPr>
            <p:spPr bwMode="auto">
              <a:xfrm>
                <a:off x="4080" y="2928"/>
                <a:ext cx="144" cy="144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solidFill>
                    <a:srgbClr val="003366"/>
                  </a:solidFill>
                  <a:latin typeface="Verdana" pitchFamily="34" charset="0"/>
                </a:endParaRPr>
              </a:p>
            </p:txBody>
          </p:sp>
          <p:sp>
            <p:nvSpPr>
              <p:cNvPr id="267283" name="AutoShape 38"/>
              <p:cNvSpPr>
                <a:spLocks noChangeArrowheads="1"/>
              </p:cNvSpPr>
              <p:nvPr/>
            </p:nvSpPr>
            <p:spPr bwMode="auto">
              <a:xfrm>
                <a:off x="2592" y="3072"/>
                <a:ext cx="1248" cy="480"/>
              </a:xfrm>
              <a:prstGeom prst="wedgeRoundRectCallout">
                <a:avLst>
                  <a:gd name="adj1" fmla="val 43509"/>
                  <a:gd name="adj2" fmla="val -88958"/>
                  <a:gd name="adj3" fmla="val 16667"/>
                </a:avLst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>
                    <a:solidFill>
                      <a:srgbClr val="003366"/>
                    </a:solidFill>
                    <a:latin typeface="Arial" charset="0"/>
                  </a:rPr>
                  <a:t>technological</a:t>
                </a:r>
              </a:p>
              <a:p>
                <a:pPr algn="ctr"/>
                <a:r>
                  <a:rPr lang="en-US" sz="2000">
                    <a:solidFill>
                      <a:srgbClr val="003366"/>
                    </a:solidFill>
                    <a:latin typeface="Arial" charset="0"/>
                  </a:rPr>
                  <a:t>manmade</a:t>
                </a:r>
                <a:endParaRPr lang="el-GR" sz="2000" b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67284" name="AutoShape 18"/>
              <p:cNvSpPr>
                <a:spLocks noChangeArrowheads="1"/>
              </p:cNvSpPr>
              <p:nvPr/>
            </p:nvSpPr>
            <p:spPr bwMode="auto">
              <a:xfrm>
                <a:off x="4320" y="3312"/>
                <a:ext cx="1089" cy="480"/>
              </a:xfrm>
              <a:prstGeom prst="wedgeRoundRectCallout">
                <a:avLst>
                  <a:gd name="adj1" fmla="val -60375"/>
                  <a:gd name="adj2" fmla="val -100417"/>
                  <a:gd name="adj3" fmla="val 16667"/>
                </a:avLst>
              </a:pr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>
                    <a:solidFill>
                      <a:srgbClr val="003366"/>
                    </a:solidFill>
                    <a:latin typeface="Arial" charset="0"/>
                  </a:rPr>
                  <a:t>Cultural</a:t>
                </a:r>
              </a:p>
              <a:p>
                <a:pPr algn="ctr"/>
                <a:r>
                  <a:rPr lang="en-US" sz="2000">
                    <a:solidFill>
                      <a:srgbClr val="003366"/>
                    </a:solidFill>
                    <a:latin typeface="Arial" charset="0"/>
                  </a:rPr>
                  <a:t>manmade</a:t>
                </a:r>
                <a:endParaRPr lang="el-GR" sz="2000" b="0">
                  <a:solidFill>
                    <a:srgbClr val="003366"/>
                  </a:solidFill>
                  <a:latin typeface="Arial" charset="0"/>
                </a:endParaRPr>
              </a:p>
            </p:txBody>
          </p:sp>
          <p:sp>
            <p:nvSpPr>
              <p:cNvPr id="267285" name="AutoShape 22"/>
              <p:cNvSpPr>
                <a:spLocks noChangeArrowheads="1"/>
              </p:cNvSpPr>
              <p:nvPr/>
            </p:nvSpPr>
            <p:spPr bwMode="auto">
              <a:xfrm>
                <a:off x="3552" y="2112"/>
                <a:ext cx="948" cy="301"/>
              </a:xfrm>
              <a:prstGeom prst="wedgeRoundRectCallout">
                <a:avLst>
                  <a:gd name="adj1" fmla="val 49787"/>
                  <a:gd name="adj2" fmla="val 94519"/>
                  <a:gd name="adj3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200">
                    <a:solidFill>
                      <a:srgbClr val="003366"/>
                    </a:solidFill>
                    <a:latin typeface="Arial" charset="0"/>
                  </a:rPr>
                  <a:t>spiritual</a:t>
                </a:r>
                <a:endParaRPr lang="el-GR" sz="2200" b="0">
                  <a:solidFill>
                    <a:srgbClr val="003366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161" name="AutoShape 41"/>
          <p:cNvSpPr>
            <a:spLocks noChangeArrowheads="1"/>
          </p:cNvSpPr>
          <p:nvPr/>
        </p:nvSpPr>
        <p:spPr bwMode="auto">
          <a:xfrm>
            <a:off x="3962400" y="2681288"/>
            <a:ext cx="1295400" cy="381000"/>
          </a:xfrm>
          <a:custGeom>
            <a:avLst/>
            <a:gdLst>
              <a:gd name="T0" fmla="*/ 58266006 w 21600"/>
              <a:gd name="T1" fmla="*/ 0 h 21600"/>
              <a:gd name="T2" fmla="*/ 0 w 21600"/>
              <a:gd name="T3" fmla="*/ 3360208 h 21600"/>
              <a:gd name="T4" fmla="*/ 58266006 w 21600"/>
              <a:gd name="T5" fmla="*/ 6720416 h 21600"/>
              <a:gd name="T6" fmla="*/ 77688019 w 21600"/>
              <a:gd name="T7" fmla="*/ 33602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5163" name="AutoShape 43"/>
          <p:cNvSpPr>
            <a:spLocks noChangeArrowheads="1"/>
          </p:cNvSpPr>
          <p:nvPr/>
        </p:nvSpPr>
        <p:spPr bwMode="auto">
          <a:xfrm rot="5400000">
            <a:off x="6145213" y="6345237"/>
            <a:ext cx="622300" cy="263525"/>
          </a:xfrm>
          <a:custGeom>
            <a:avLst/>
            <a:gdLst>
              <a:gd name="T0" fmla="*/ 24395113 w 21600"/>
              <a:gd name="T1" fmla="*/ 0 h 21600"/>
              <a:gd name="T2" fmla="*/ 0 w 21600"/>
              <a:gd name="T3" fmla="*/ 3360208 h 21600"/>
              <a:gd name="T4" fmla="*/ 24395113 w 21600"/>
              <a:gd name="T5" fmla="*/ 6720416 h 21600"/>
              <a:gd name="T6" fmla="*/ 32526815 w 21600"/>
              <a:gd name="T7" fmla="*/ 33602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" grpId="0" animBg="1"/>
      <p:bldP spid="51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Oval 20"/>
          <p:cNvSpPr>
            <a:spLocks noChangeArrowheads="1"/>
          </p:cNvSpPr>
          <p:nvPr/>
        </p:nvSpPr>
        <p:spPr bwMode="auto">
          <a:xfrm>
            <a:off x="4649788" y="4370388"/>
            <a:ext cx="228600" cy="228600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500174"/>
          </a:xfrm>
        </p:spPr>
        <p:txBody>
          <a:bodyPr anchor="ctr" anchorCtr="1">
            <a:normAutofit/>
          </a:bodyPr>
          <a:lstStyle/>
          <a:p>
            <a:r>
              <a:rPr lang="en-GB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Background of Environmental Education (EE)</a:t>
            </a:r>
          </a:p>
        </p:txBody>
      </p:sp>
      <p:sp>
        <p:nvSpPr>
          <p:cNvPr id="268292" name="Text Box 5"/>
          <p:cNvSpPr txBox="1">
            <a:spLocks noChangeArrowheads="1"/>
          </p:cNvSpPr>
          <p:nvPr/>
        </p:nvSpPr>
        <p:spPr bwMode="auto">
          <a:xfrm>
            <a:off x="827088" y="2492375"/>
            <a:ext cx="2819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003366"/>
                </a:solidFill>
              </a:rPr>
              <a:t>ENVIRONMENT </a:t>
            </a:r>
          </a:p>
        </p:txBody>
      </p:sp>
      <p:sp>
        <p:nvSpPr>
          <p:cNvPr id="268293" name="AutoShape 7"/>
          <p:cNvSpPr>
            <a:spLocks noChangeArrowheads="1"/>
          </p:cNvSpPr>
          <p:nvPr/>
        </p:nvSpPr>
        <p:spPr bwMode="auto">
          <a:xfrm>
            <a:off x="5411788" y="6199188"/>
            <a:ext cx="1524000" cy="542925"/>
          </a:xfrm>
          <a:prstGeom prst="wedgeRoundRectCallout">
            <a:avLst>
              <a:gd name="adj1" fmla="val -75523"/>
              <a:gd name="adj2" fmla="val -71347"/>
              <a:gd name="adj3" fmla="val 16667"/>
            </a:avLst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rgbClr val="003366"/>
                </a:solidFill>
                <a:latin typeface="Arial" charset="0"/>
              </a:rPr>
              <a:t>natural</a:t>
            </a:r>
            <a:endParaRPr lang="el-GR" sz="22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68294" name="AutoShape 8"/>
          <p:cNvSpPr>
            <a:spLocks noChangeArrowheads="1"/>
          </p:cNvSpPr>
          <p:nvPr/>
        </p:nvSpPr>
        <p:spPr bwMode="auto">
          <a:xfrm>
            <a:off x="2439988" y="3435350"/>
            <a:ext cx="1676400" cy="571500"/>
          </a:xfrm>
          <a:prstGeom prst="wedgeRoundRectCallout">
            <a:avLst>
              <a:gd name="adj1" fmla="val 72634"/>
              <a:gd name="adj2" fmla="val 99167"/>
              <a:gd name="adj3" fmla="val 16667"/>
            </a:avLst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rgbClr val="003366"/>
                </a:solidFill>
                <a:latin typeface="Arial" charset="0"/>
              </a:rPr>
              <a:t>spiritual</a:t>
            </a:r>
            <a:endParaRPr lang="el-GR" sz="22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68295" name="AutoShape 9"/>
          <p:cNvSpPr>
            <a:spLocks noChangeArrowheads="1"/>
          </p:cNvSpPr>
          <p:nvPr/>
        </p:nvSpPr>
        <p:spPr bwMode="auto">
          <a:xfrm rot="-7094410">
            <a:off x="2878931" y="3515519"/>
            <a:ext cx="3621088" cy="1771650"/>
          </a:xfrm>
          <a:prstGeom prst="rtTriangle">
            <a:avLst/>
          </a:prstGeom>
          <a:solidFill>
            <a:srgbClr val="FFFF99">
              <a:alpha val="6509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en-US">
                <a:solidFill>
                  <a:srgbClr val="003366"/>
                </a:solidFill>
                <a:latin typeface="Verdana" pitchFamily="34" charset="0"/>
              </a:rPr>
              <a:t>man</a:t>
            </a:r>
            <a:endParaRPr lang="el-GR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68296" name="Line 10"/>
          <p:cNvSpPr>
            <a:spLocks noChangeShapeType="1"/>
          </p:cNvSpPr>
          <p:nvPr/>
        </p:nvSpPr>
        <p:spPr bwMode="auto">
          <a:xfrm rot="21120000" flipV="1">
            <a:off x="3581400" y="5811838"/>
            <a:ext cx="2714625" cy="37623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68297" name="AutoShape 11"/>
          <p:cNvSpPr>
            <a:spLocks noChangeArrowheads="1"/>
          </p:cNvSpPr>
          <p:nvPr/>
        </p:nvSpPr>
        <p:spPr bwMode="auto">
          <a:xfrm rot="-5581161">
            <a:off x="2066132" y="3844131"/>
            <a:ext cx="3962400" cy="1204913"/>
          </a:xfrm>
          <a:prstGeom prst="rtTriangle">
            <a:avLst/>
          </a:prstGeom>
          <a:solidFill>
            <a:srgbClr val="CCFFFF">
              <a:alpha val="7607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en-US" b="0">
              <a:solidFill>
                <a:srgbClr val="003366"/>
              </a:solidFill>
              <a:latin typeface="Verdana" pitchFamily="34" charset="0"/>
            </a:endParaRPr>
          </a:p>
          <a:p>
            <a:pPr algn="ctr"/>
            <a:endParaRPr lang="en-US" b="0">
              <a:solidFill>
                <a:srgbClr val="003366"/>
              </a:solidFill>
              <a:latin typeface="Verdana" pitchFamily="34" charset="0"/>
            </a:endParaRPr>
          </a:p>
          <a:p>
            <a:pPr algn="ctr"/>
            <a:endParaRPr lang="en-US" b="0">
              <a:solidFill>
                <a:srgbClr val="003366"/>
              </a:solidFill>
              <a:latin typeface="Verdana" pitchFamily="34" charset="0"/>
            </a:endParaRPr>
          </a:p>
          <a:p>
            <a:pPr algn="ctr"/>
            <a:endParaRPr lang="en-US" b="0">
              <a:solidFill>
                <a:srgbClr val="003366"/>
              </a:solidFill>
              <a:latin typeface="Verdana" pitchFamily="34" charset="0"/>
            </a:endParaRPr>
          </a:p>
          <a:p>
            <a:pPr algn="ctr"/>
            <a:endParaRPr lang="el-GR" b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268298" name="AutoShape 12"/>
          <p:cNvSpPr>
            <a:spLocks noChangeArrowheads="1"/>
          </p:cNvSpPr>
          <p:nvPr/>
        </p:nvSpPr>
        <p:spPr bwMode="auto">
          <a:xfrm>
            <a:off x="2378075" y="4576763"/>
            <a:ext cx="1682750" cy="708025"/>
          </a:xfrm>
          <a:prstGeom prst="wedgeRoundRectCallout">
            <a:avLst>
              <a:gd name="adj1" fmla="val 60755"/>
              <a:gd name="adj2" fmla="val 40134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rgbClr val="003366"/>
                </a:solidFill>
                <a:latin typeface="Arial" charset="0"/>
              </a:rPr>
              <a:t>Cultural manmade</a:t>
            </a:r>
            <a:endParaRPr lang="el-GR" sz="22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68299" name="AutoShape 13"/>
          <p:cNvSpPr>
            <a:spLocks noChangeArrowheads="1"/>
          </p:cNvSpPr>
          <p:nvPr/>
        </p:nvSpPr>
        <p:spPr bwMode="auto">
          <a:xfrm>
            <a:off x="5868988" y="3836988"/>
            <a:ext cx="2303462" cy="846137"/>
          </a:xfrm>
          <a:prstGeom prst="wedgeRoundRectCallout">
            <a:avLst>
              <a:gd name="adj1" fmla="val -63509"/>
              <a:gd name="adj2" fmla="val 8339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>
                <a:solidFill>
                  <a:srgbClr val="003366"/>
                </a:solidFill>
                <a:latin typeface="Arial" charset="0"/>
              </a:rPr>
              <a:t>Technological manmade</a:t>
            </a:r>
            <a:endParaRPr lang="el-GR" sz="2200" b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AutoShape 5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501121" cy="142876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  &amp;  Nature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6"/>
            <a:ext cx="8534431" cy="4811724"/>
          </a:xfrm>
        </p:spPr>
        <p:txBody>
          <a:bodyPr/>
          <a:lstStyle/>
          <a:p>
            <a:pPr marL="3175" indent="11113">
              <a:lnSpc>
                <a:spcPct val="90000"/>
              </a:lnSpc>
              <a:buFont typeface="Wingdings" pitchFamily="2" charset="2"/>
              <a:buNone/>
              <a:tabLst>
                <a:tab pos="889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Already from the antiquity there is an attempt to relate lessons learnt about the “fury” or the consequences of the natural phenomena to human choices either as:</a:t>
            </a:r>
            <a:endParaRPr lang="el-GR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90000"/>
              </a:lnSpc>
              <a:buFont typeface="Wingdings" pitchFamily="2" charset="2"/>
              <a:buAutoNum type="arabicPeriod"/>
              <a:tabLst>
                <a:tab pos="889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The God’s punishment for human “sins” (i.e. the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Noe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cataclysm). </a:t>
            </a:r>
            <a:endParaRPr lang="el-GR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90000"/>
              </a:lnSpc>
              <a:buFont typeface="Wingdings" pitchFamily="2" charset="2"/>
              <a:buAutoNum type="arabicPeriod"/>
              <a:tabLst>
                <a:tab pos="88900" algn="l"/>
              </a:tabLst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As result of not obeying the rules of Nature i.e. the case of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Ikaros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. </a:t>
            </a:r>
            <a:endParaRPr lang="en-GB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09075" cy="1690710"/>
          </a:xfrm>
        </p:spPr>
        <p:txBody>
          <a:bodyPr/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 the roots of environmental awareness as it is identified today one may trace:</a:t>
            </a:r>
            <a:endParaRPr lang="en-GB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" y="2071678"/>
            <a:ext cx="9251950" cy="4813310"/>
          </a:xfrm>
        </p:spPr>
        <p:txBody>
          <a:bodyPr>
            <a:normAutofit lnSpcReduction="10000"/>
          </a:bodyPr>
          <a:lstStyle/>
          <a:p>
            <a:pPr marL="3175" indent="11113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</a:pPr>
            <a:r>
              <a:rPr lang="el-GR" sz="2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Many ancient philosophical ideas as they survived and evolved until today. </a:t>
            </a:r>
            <a:endParaRPr lang="el-GR" sz="24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Pastoralism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and nature worship of Jean-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Jac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Rousseau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,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etc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.</a:t>
            </a: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The appreciation of indigenous rural people wisdom, culture and practices.</a:t>
            </a:r>
            <a:endParaRPr lang="el-GR" sz="24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The Darwin’s theories on evolution, holistic thinking (“ecology”).</a:t>
            </a: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The living “Gaia” theories.</a:t>
            </a: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The systemic thinking (eco-system). </a:t>
            </a:r>
            <a:endParaRPr lang="el-GR" sz="24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Social and health impact of the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«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Black Cities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»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of the Industrial Revolution.</a:t>
            </a:r>
            <a:endParaRPr lang="el-GR" sz="24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The reactions for the “chemical war” of the First World War. </a:t>
            </a:r>
            <a:endParaRPr lang="el-GR" sz="24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The reactions for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nuclear energy and its impact (Hiroshima and Nagasaki). </a:t>
            </a:r>
            <a:endParaRPr lang="el-GR" sz="24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The reactions to large-scale industrial accidents. </a:t>
            </a:r>
          </a:p>
          <a:p>
            <a:pPr marL="3175" indent="11113">
              <a:lnSpc>
                <a:spcPct val="80000"/>
              </a:lnSpc>
              <a:buFontTx/>
              <a:buChar char="-"/>
              <a:tabLst>
                <a:tab pos="88900" algn="l"/>
              </a:tabLst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The fears to genetic engineering.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en-US" sz="3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establishment PAs</a:t>
            </a:r>
            <a:r>
              <a:rPr lang="el-GR" sz="3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l-GR" sz="2600" dirty="0"/>
              <a:t> 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The first Natural (national) Park created in 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1872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in </a:t>
            </a:r>
            <a:r>
              <a:rPr lang="el-GR" sz="2800" i="1" dirty="0" err="1">
                <a:solidFill>
                  <a:schemeClr val="bg2">
                    <a:lumMod val="25000"/>
                  </a:schemeClr>
                </a:solidFill>
              </a:rPr>
              <a:t>Yellowstone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, USA as 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a public park and area for recreation for people’s benefit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». </a:t>
            </a: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 1911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in Canada:  the first coordination unit worldwide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Five years later in 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1916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in USA the National Parks Service was established, having the important task of the management of protected areas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 In Greece, the first National Parks, the one of Olympus and of Parnassus were established in 1938.</a:t>
            </a: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 Samaria &amp; Olympus= the two BRs of Greece. </a:t>
            </a:r>
            <a:endParaRPr lang="el-GR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1" y="1928802"/>
            <a:ext cx="9143999" cy="4956186"/>
          </a:xfrm>
        </p:spPr>
        <p:txBody>
          <a:bodyPr/>
          <a:lstStyle/>
          <a:p>
            <a:pPr marL="3175" indent="11113">
              <a:buFontTx/>
              <a:buNone/>
              <a:tabLst>
                <a:tab pos="889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impacts of urban, industrial and air pollution were obvious in PAs, Natural Parks, etc.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buFontTx/>
              <a:buNone/>
              <a:tabLst>
                <a:tab pos="88900" algn="l"/>
              </a:tabLst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Acid rain impact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i.e. in the forest and PAs in Scandinavian countries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)</a:t>
            </a:r>
          </a:p>
          <a:p>
            <a:pPr marL="3175" indent="11113">
              <a:buFontTx/>
              <a:buChar char="-"/>
              <a:tabLst>
                <a:tab pos="88900" algn="l"/>
              </a:tabLst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The oil spills and litter in marine parks</a:t>
            </a:r>
            <a:endParaRPr lang="el-GR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buFontTx/>
              <a:buChar char="-"/>
              <a:tabLst>
                <a:tab pos="889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Threats on species and loss of biodiversity even within many of the PAs.</a:t>
            </a:r>
            <a:endParaRPr lang="en-GB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900113" y="83661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214282" y="214290"/>
            <a:ext cx="8605869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as witnesses of environmental changes</a:t>
            </a:r>
            <a:endParaRPr lang="el-GR" sz="3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AutoShape 4"/>
          <p:cNvSpPr>
            <a:spLocks noGrp="1" noChangeArrowheads="1"/>
          </p:cNvSpPr>
          <p:nvPr>
            <p:ph type="title"/>
          </p:nvPr>
        </p:nvSpPr>
        <p:spPr>
          <a:xfrm>
            <a:off x="500035" y="214291"/>
            <a:ext cx="8175654" cy="1357322"/>
          </a:xfrm>
          <a:noFill/>
          <a:ln/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Since 1960 </a:t>
            </a:r>
            <a:endParaRPr lang="en-GB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idx="1"/>
          </p:nvPr>
        </p:nvSpPr>
        <p:spPr>
          <a:xfrm>
            <a:off x="214281" y="1643050"/>
            <a:ext cx="8605869" cy="4738700"/>
          </a:xfrm>
        </p:spPr>
        <p:txBody>
          <a:bodyPr>
            <a:normAutofit/>
          </a:bodyPr>
          <a:lstStyle/>
          <a:p>
            <a:pPr marL="3175" indent="11113">
              <a:lnSpc>
                <a:spcPct val="90000"/>
              </a:lnSpc>
              <a:buFontTx/>
              <a:buNone/>
              <a:tabLst>
                <a:tab pos="88900" algn="l"/>
              </a:tabLs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People’s attitudes and learning as well as environmental protection are based in three levels of involvement</a:t>
            </a:r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: </a:t>
            </a:r>
          </a:p>
          <a:p>
            <a:pPr marL="3175" indent="11113">
              <a:lnSpc>
                <a:spcPct val="90000"/>
              </a:lnSpc>
              <a:buFontTx/>
              <a:buNone/>
              <a:tabLst>
                <a:tab pos="88900" algn="l"/>
              </a:tabLst>
            </a:pPr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Self interest </a:t>
            </a:r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–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personal benefit</a:t>
            </a:r>
            <a:endParaRPr lang="el-GR" sz="28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90000"/>
              </a:lnSpc>
              <a:buFontTx/>
              <a:buNone/>
              <a:tabLst>
                <a:tab pos="88900" algn="l"/>
              </a:tabLst>
            </a:pPr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-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Social good</a:t>
            </a:r>
            <a:r>
              <a:rPr lang="el-GR" sz="2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l-GR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–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altruistic </a:t>
            </a:r>
            <a:endParaRPr lang="el-GR" sz="2800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  <a:p>
            <a:pPr marL="3175" indent="11113">
              <a:lnSpc>
                <a:spcPct val="90000"/>
              </a:lnSpc>
              <a:buFontTx/>
              <a:buNone/>
              <a:tabLst>
                <a:tab pos="88900" algn="l"/>
              </a:tabLs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</a:p>
          <a:p>
            <a:pPr marL="3175" indent="11113">
              <a:lnSpc>
                <a:spcPct val="90000"/>
              </a:lnSpc>
              <a:buFontTx/>
              <a:buChar char="-"/>
              <a:tabLst>
                <a:tab pos="88900" algn="l"/>
              </a:tabLst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Intrinsic value of environment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–</a:t>
            </a:r>
          </a:p>
          <a:p>
            <a:pPr marL="3175" indent="11113">
              <a:lnSpc>
                <a:spcPct val="90000"/>
              </a:lnSpc>
              <a:buFontTx/>
              <a:buChar char="-"/>
              <a:tabLst>
                <a:tab pos="88900" algn="l"/>
              </a:tabLst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ecocentric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approach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35173" name="AutoShape 5"/>
          <p:cNvSpPr>
            <a:spLocks/>
          </p:cNvSpPr>
          <p:nvPr/>
        </p:nvSpPr>
        <p:spPr bwMode="auto">
          <a:xfrm>
            <a:off x="6227763" y="3860800"/>
            <a:ext cx="142875" cy="1512888"/>
          </a:xfrm>
          <a:prstGeom prst="rightBrace">
            <a:avLst>
              <a:gd name="adj1" fmla="val 88241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443663" y="3716338"/>
            <a:ext cx="2700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>
                <a:solidFill>
                  <a:schemeClr val="bg2">
                    <a:lumMod val="25000"/>
                  </a:schemeClr>
                </a:solidFill>
              </a:rPr>
              <a:t>usefulness-functioning of anthropocentric approaches </a:t>
            </a:r>
            <a:endParaRPr lang="en-US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First joint initiatives for the protection of the environment </a:t>
            </a:r>
            <a:endParaRPr lang="en-GB" sz="34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Limits to growth Report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ΜΙΤ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Club of Rome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Stockholm Conference on the Human Environment (1972)</a:t>
            </a:r>
          </a:p>
          <a:p>
            <a:pPr>
              <a:buFont typeface="Wingdings" pitchFamily="2" charset="2"/>
              <a:buNone/>
            </a:pPr>
            <a:endParaRPr lang="en-GB" dirty="0">
              <a:latin typeface="Tahoma" pitchFamily="34" charset="0"/>
            </a:endParaRP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828675" y="4724400"/>
            <a:ext cx="7920038" cy="6477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GOAL</a:t>
            </a:r>
            <a:r>
              <a:rPr lang="el-GR" sz="3600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The protection of the environment</a:t>
            </a:r>
            <a:r>
              <a:rPr lang="el-GR" sz="2400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natural and cultural</a:t>
            </a:r>
            <a:r>
              <a:rPr lang="el-GR" sz="240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4140200" y="5516563"/>
            <a:ext cx="3313113" cy="6207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Development</a:t>
            </a:r>
            <a:r>
              <a:rPr lang="el-GR" sz="3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5580063" y="5084763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0080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779838" y="6021388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economic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personal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9144000" cy="1547834"/>
          </a:xfrm>
          <a:noFill/>
          <a:ln/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causes of environmental degradation</a:t>
            </a:r>
            <a:endParaRPr lang="el-GR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idx="1"/>
          </p:nvPr>
        </p:nvSpPr>
        <p:spPr>
          <a:xfrm>
            <a:off x="500034" y="2143116"/>
            <a:ext cx="8286808" cy="24384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Overpopulation 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Consumerism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Economy having improper indicators 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Lack of education &amp; information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 dirty="0"/>
              <a:t> </a:t>
            </a:r>
            <a:endParaRPr lang="el-GR" sz="2600" dirty="0"/>
          </a:p>
          <a:p>
            <a:pPr>
              <a:lnSpc>
                <a:spcPct val="80000"/>
              </a:lnSpc>
            </a:pPr>
            <a:endParaRPr lang="el-GR" sz="2600" dirty="0"/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828675" y="4724400"/>
            <a:ext cx="7920038" cy="6477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  <a:latin typeface="Arial" charset="0"/>
              </a:rPr>
              <a:t>GOAL</a:t>
            </a:r>
            <a:r>
              <a:rPr lang="el-GR" sz="3600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The protection of the environment</a:t>
            </a:r>
            <a:r>
              <a:rPr lang="el-GR" sz="2400" dirty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US" sz="2400" dirty="0">
                <a:solidFill>
                  <a:schemeClr val="tx2"/>
                </a:solidFill>
                <a:latin typeface="Arial" charset="0"/>
              </a:rPr>
              <a:t>natural and cultural</a:t>
            </a:r>
            <a:r>
              <a:rPr lang="el-GR" sz="240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4140200" y="5516563"/>
            <a:ext cx="3313113" cy="6207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2"/>
                </a:solidFill>
                <a:latin typeface="Arial" charset="0"/>
              </a:rPr>
              <a:t>Development</a:t>
            </a:r>
            <a:r>
              <a:rPr lang="el-GR" sz="3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99338" name="AutoShape 10"/>
          <p:cNvSpPr>
            <a:spLocks noChangeArrowheads="1"/>
          </p:cNvSpPr>
          <p:nvPr/>
        </p:nvSpPr>
        <p:spPr bwMode="auto">
          <a:xfrm>
            <a:off x="5580063" y="5084763"/>
            <a:ext cx="287337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rgbClr val="000080">
              <a:alpha val="75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3929058" y="6021388"/>
            <a:ext cx="4243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economic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personal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social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6175"/>
            <a:ext cx="3965575" cy="758825"/>
          </a:xfrm>
        </p:spPr>
        <p:txBody>
          <a:bodyPr anchor="ctr" anchorCtr="1">
            <a:noAutofit/>
          </a:bodyPr>
          <a:lstStyle/>
          <a:p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Education (EE)</a:t>
            </a:r>
            <a:r>
              <a:rPr lang="el-GR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03588"/>
            <a:ext cx="2955925" cy="16287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Earth “Spaceship”  </a:t>
            </a:r>
            <a:endParaRPr lang="el-GR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l-GR">
                <a:solidFill>
                  <a:schemeClr val="tx2"/>
                </a:solidFill>
              </a:rPr>
              <a:t>(</a:t>
            </a:r>
            <a:r>
              <a:rPr lang="en-US">
                <a:solidFill>
                  <a:schemeClr val="tx2"/>
                </a:solidFill>
              </a:rPr>
              <a:t>limits to growth)</a:t>
            </a:r>
            <a:endParaRPr lang="el-GR">
              <a:solidFill>
                <a:schemeClr val="tx2"/>
              </a:solidFill>
            </a:endParaRPr>
          </a:p>
        </p:txBody>
      </p:sp>
      <p:sp>
        <p:nvSpPr>
          <p:cNvPr id="233476" name="Oval 4"/>
          <p:cNvSpPr>
            <a:spLocks noChangeArrowheads="1"/>
          </p:cNvSpPr>
          <p:nvPr/>
        </p:nvSpPr>
        <p:spPr bwMode="auto">
          <a:xfrm>
            <a:off x="3851275" y="2525713"/>
            <a:ext cx="2449513" cy="23764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33477" name="Oval 5"/>
          <p:cNvSpPr>
            <a:spLocks noChangeArrowheads="1"/>
          </p:cNvSpPr>
          <p:nvPr/>
        </p:nvSpPr>
        <p:spPr bwMode="auto">
          <a:xfrm>
            <a:off x="5219700" y="3538538"/>
            <a:ext cx="647700" cy="720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943600" y="762000"/>
            <a:ext cx="2592388" cy="711200"/>
          </a:xfrm>
          <a:prstGeom prst="roundRect">
            <a:avLst>
              <a:gd name="adj" fmla="val 27903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  <a:latin typeface="Arial" charset="0"/>
              </a:rPr>
              <a:t>Environment</a:t>
            </a:r>
            <a:r>
              <a:rPr lang="en-US" sz="4000" b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l-GR" sz="4400" b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33479" name="Line 7"/>
          <p:cNvSpPr>
            <a:spLocks noChangeShapeType="1"/>
          </p:cNvSpPr>
          <p:nvPr/>
        </p:nvSpPr>
        <p:spPr bwMode="auto">
          <a:xfrm flipH="1" flipV="1">
            <a:off x="5580063" y="4254500"/>
            <a:ext cx="820737" cy="85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715000" y="3657600"/>
            <a:ext cx="3492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000" b="0">
                <a:solidFill>
                  <a:schemeClr val="tx2"/>
                </a:solidFill>
                <a:latin typeface="Verdana" pitchFamily="34" charset="0"/>
              </a:rPr>
              <a:t>Human overstructure: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3000" b="0">
                <a:solidFill>
                  <a:schemeClr val="tx2"/>
                </a:solidFill>
                <a:latin typeface="Verdana" pitchFamily="34" charset="0"/>
              </a:rPr>
              <a:t>society, economy, institutions, etc.</a:t>
            </a:r>
            <a:endParaRPr lang="el-GR" sz="3000" b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 flipH="1">
            <a:off x="6096000" y="1600200"/>
            <a:ext cx="990600" cy="129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Axis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book (a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928801"/>
            <a:ext cx="8462992" cy="4668849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Fields of EE/ESD which are directly linked to BRs/Pas or may gain from such a link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</a:rPr>
              <a:t>What EE/ESD gains from BRs/PAs? </a:t>
            </a:r>
          </a:p>
          <a:p>
            <a:pPr>
              <a:buFont typeface="Wingdings" pitchFamily="2" charset="2"/>
              <a:buNone/>
            </a:pP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</a:rPr>
              <a:t>Where </a:t>
            </a:r>
            <a:r>
              <a:rPr lang="el-GR" b="1" i="1" u="sng" dirty="0" err="1">
                <a:solidFill>
                  <a:schemeClr val="bg2">
                    <a:lumMod val="50000"/>
                  </a:schemeClr>
                </a:solidFill>
              </a:rPr>
              <a:t>BRs</a:t>
            </a:r>
            <a:r>
              <a:rPr lang="el-GR" b="1" i="1" u="sng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l-GR" b="1" i="1" u="sng" dirty="0" err="1">
                <a:solidFill>
                  <a:schemeClr val="bg2">
                    <a:lumMod val="50000"/>
                  </a:schemeClr>
                </a:solidFill>
              </a:rPr>
              <a:t>PAs</a:t>
            </a: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</a:rPr>
              <a:t> are necessary for EE/ESD </a:t>
            </a:r>
            <a:endParaRPr lang="el-GR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in the Protection</a:t>
            </a:r>
            <a:endParaRPr lang="el-G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l-GR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First steps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protection of species in danger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Followed by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protection of particular isolated habitats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/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ecosystems  (as “islands of protection”) 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Similar approach by spatial planning experts, economists, archaeologists for other areas of special interest. 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AutoShape 2"/>
          <p:cNvSpPr>
            <a:spLocks noChangeArrowheads="1"/>
          </p:cNvSpPr>
          <p:nvPr/>
        </p:nvSpPr>
        <p:spPr bwMode="auto">
          <a:xfrm>
            <a:off x="1187450" y="3213100"/>
            <a:ext cx="6264275" cy="1728788"/>
          </a:xfrm>
          <a:prstGeom prst="parallelogram">
            <a:avLst>
              <a:gd name="adj" fmla="val 90588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81836" dir="688650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03779" name="Group 3"/>
          <p:cNvGrpSpPr>
            <a:grpSpLocks/>
          </p:cNvGrpSpPr>
          <p:nvPr/>
        </p:nvGrpSpPr>
        <p:grpSpPr bwMode="auto">
          <a:xfrm>
            <a:off x="3059113" y="1485900"/>
            <a:ext cx="2808287" cy="3240088"/>
            <a:chOff x="2109" y="709"/>
            <a:chExt cx="1769" cy="2041"/>
          </a:xfrm>
        </p:grpSpPr>
        <p:sp>
          <p:nvSpPr>
            <p:cNvPr id="203780" name="AutoShape 4"/>
            <p:cNvSpPr>
              <a:spLocks noChangeArrowheads="1"/>
            </p:cNvSpPr>
            <p:nvPr/>
          </p:nvSpPr>
          <p:spPr bwMode="auto">
            <a:xfrm rot="16200000">
              <a:off x="2176" y="642"/>
              <a:ext cx="1633" cy="1768"/>
            </a:xfrm>
            <a:prstGeom prst="flowChartDelay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3781" name="Oval 5"/>
            <p:cNvSpPr>
              <a:spLocks noChangeArrowheads="1"/>
            </p:cNvSpPr>
            <p:nvPr/>
          </p:nvSpPr>
          <p:spPr bwMode="auto">
            <a:xfrm>
              <a:off x="2109" y="1798"/>
              <a:ext cx="1769" cy="95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4354513" y="1341438"/>
            <a:ext cx="215900" cy="1444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5737225" y="908050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>
                <a:solidFill>
                  <a:srgbClr val="003366"/>
                </a:solidFill>
                <a:latin typeface="Arial" charset="0"/>
              </a:rPr>
              <a:t>«</a:t>
            </a:r>
            <a:r>
              <a:rPr lang="en-US">
                <a:solidFill>
                  <a:srgbClr val="003366"/>
                </a:solidFill>
                <a:latin typeface="Arial" charset="0"/>
              </a:rPr>
              <a:t>Protection</a:t>
            </a:r>
            <a:r>
              <a:rPr lang="el-GR">
                <a:solidFill>
                  <a:srgbClr val="003366"/>
                </a:solidFill>
                <a:latin typeface="Arial" charset="0"/>
              </a:rPr>
              <a:t>»</a:t>
            </a:r>
          </a:p>
          <a:p>
            <a:pPr algn="ctr"/>
            <a:r>
              <a:rPr lang="en-US">
                <a:solidFill>
                  <a:srgbClr val="003366"/>
                </a:solidFill>
                <a:latin typeface="Arial" charset="0"/>
              </a:rPr>
              <a:t>of habitat</a:t>
            </a:r>
            <a:endParaRPr lang="el-GR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001713" y="5373688"/>
            <a:ext cx="6872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3366"/>
                </a:solidFill>
                <a:latin typeface="Arial" charset="0"/>
              </a:rPr>
              <a:t>phase</a:t>
            </a:r>
            <a:r>
              <a:rPr lang="el-GR" sz="2400" dirty="0">
                <a:solidFill>
                  <a:srgbClr val="003366"/>
                </a:solidFill>
                <a:latin typeface="Arial" charset="0"/>
              </a:rPr>
              <a:t> Α</a:t>
            </a:r>
          </a:p>
          <a:p>
            <a:pPr algn="ctr"/>
            <a:r>
              <a:rPr lang="en-US" sz="2400" dirty="0">
                <a:solidFill>
                  <a:srgbClr val="003366"/>
                </a:solidFill>
                <a:latin typeface="Arial" charset="0"/>
              </a:rPr>
              <a:t>Approach of “archaeological sites</a:t>
            </a:r>
            <a:r>
              <a:rPr lang="el-GR" sz="2400" dirty="0">
                <a:solidFill>
                  <a:srgbClr val="003366"/>
                </a:solidFill>
                <a:latin typeface="Arial" charset="0"/>
              </a:rPr>
              <a:t>/ 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museums”</a:t>
            </a:r>
            <a:endParaRPr lang="el-GR" sz="2400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203785" name="Picture 9" descr="tre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133600"/>
            <a:ext cx="2352675" cy="2168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Evolution in the Protection</a:t>
            </a:r>
            <a:endParaRPr lang="el-GR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85721" y="2420938"/>
            <a:ext cx="8523318" cy="372427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Soon the limits of the “islands of protection” approach  became apparent and the concept of protection evolved to cover wider zones, “zoning approach”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see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industrial zones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areas of urban development, protected areas, etc.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Areas </a:t>
            </a:r>
            <a:endParaRPr lang="en-GB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643050"/>
            <a:ext cx="7993062" cy="5027625"/>
          </a:xfrm>
        </p:spPr>
        <p:txBody>
          <a:bodyPr>
            <a:normAutofit/>
          </a:bodyPr>
          <a:lstStyle/>
          <a:p>
            <a:pPr marL="3175" indent="11113">
              <a:buFont typeface="Wingdings" pitchFamily="2" charset="2"/>
              <a:buNone/>
              <a:tabLst>
                <a:tab pos="88900" algn="l"/>
              </a:tabLst>
            </a:pPr>
            <a:endParaRPr lang="el-GR" dirty="0"/>
          </a:p>
          <a:p>
            <a:pPr marL="3175" indent="11113">
              <a:tabLst>
                <a:tab pos="88900" algn="l"/>
              </a:tabLst>
            </a:pPr>
            <a:r>
              <a:rPr lang="el-GR" b="1" dirty="0"/>
              <a:t>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IUCN</a:t>
            </a:r>
            <a:r>
              <a:rPr lang="el-GR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World Conservation Union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i="1" dirty="0">
                <a:solidFill>
                  <a:schemeClr val="bg2">
                    <a:lumMod val="25000"/>
                  </a:schemeClr>
                </a:solidFill>
              </a:rPr>
              <a:t>“areas of land or sea, designated to ensure long- term protection and maintenance of biological diversity, as well as their natural and cultural value, which can be managed through legal or other effective ways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”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tabLst>
                <a:tab pos="88900" algn="l"/>
              </a:tabLs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Initially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10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categories of ecotypes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(1978)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that finally combined in the following six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 (1994):</a:t>
            </a:r>
          </a:p>
          <a:p>
            <a:pPr marL="3175" indent="11113">
              <a:buFont typeface="Wingdings" pitchFamily="2" charset="2"/>
              <a:buNone/>
              <a:tabLst>
                <a:tab pos="88900" algn="l"/>
              </a:tabLst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IUCN categorization  </a:t>
            </a:r>
            <a:endParaRPr lang="el-G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57298"/>
            <a:ext cx="8572560" cy="516732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Strict Nature Reserve: protected area managed mainly for science;</a:t>
            </a:r>
            <a:endParaRPr lang="en-GB" altLang="zh-CN" sz="2400" b="1" dirty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b="1" dirty="0" err="1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Ib</a:t>
            </a:r>
            <a:r>
              <a:rPr lang="en-GB" altLang="zh-CN" sz="2400" b="1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: 	</a:t>
            </a: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Wilderness Area: protected area managed mainly for wilderness protection;</a:t>
            </a:r>
            <a:endParaRPr lang="en-GB" altLang="zh-CN" sz="2400" b="1" dirty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b="1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II: 	</a:t>
            </a: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National Park: protected area managed mainly for ecosystem protection and recreation;</a:t>
            </a:r>
            <a:endParaRPr lang="en-GB" altLang="zh-CN" sz="2400" b="1" dirty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b="1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III: 	</a:t>
            </a: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Natural Monument: protected area managed mainly for conservation of specific natural features;</a:t>
            </a:r>
            <a:endParaRPr lang="en-GB" altLang="zh-CN" sz="2400" b="1" dirty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b="1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IV: 	</a:t>
            </a: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Habitat/Species Management Area: protected area managed mainly for conservation through management intervention;</a:t>
            </a:r>
            <a:endParaRPr lang="en-GB" altLang="zh-CN" sz="2400" b="1" dirty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b="1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V: 	</a:t>
            </a: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Protected Landscape/Seascape: protected area managed mainly for landscape/seascape</a:t>
            </a:r>
          </a:p>
          <a:p>
            <a:pPr>
              <a:lnSpc>
                <a:spcPct val="80000"/>
              </a:lnSpc>
            </a:pP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conservation and recreation; and</a:t>
            </a:r>
            <a:endParaRPr lang="en-GB" altLang="zh-CN" sz="2400" b="1" dirty="0">
              <a:solidFill>
                <a:schemeClr val="bg2">
                  <a:lumMod val="25000"/>
                </a:schemeClr>
              </a:solidFill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GB" altLang="zh-CN" sz="2400" b="1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VI:	</a:t>
            </a:r>
            <a:r>
              <a:rPr lang="en-GB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Managed Resource Protected Area: protected area managed mainly for the sustainable use of natural ecosystems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ea typeface="宋体" charset="-122"/>
              </a:rPr>
              <a:t> 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2"/>
          <p:cNvSpPr>
            <a:spLocks noGrp="1" noChangeArrowheads="1"/>
          </p:cNvSpPr>
          <p:nvPr>
            <p:ph type="title"/>
          </p:nvPr>
        </p:nvSpPr>
        <p:spPr>
          <a:xfrm>
            <a:off x="1" y="7620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Internationally important specially designated areas </a:t>
            </a:r>
            <a:endParaRPr lang="en-GB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2349500"/>
            <a:ext cx="7883525" cy="4248150"/>
          </a:xfrm>
        </p:spPr>
        <p:txBody>
          <a:bodyPr/>
          <a:lstStyle/>
          <a:p>
            <a:pPr marL="3175" indent="11113">
              <a:tabLst>
                <a:tab pos="88900" algn="l"/>
              </a:tabLst>
            </a:pPr>
            <a:r>
              <a:rPr lang="el-GR" i="1" dirty="0"/>
              <a:t>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Wetlands</a:t>
            </a: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b="1" i="1" dirty="0" err="1">
                <a:solidFill>
                  <a:schemeClr val="bg2">
                    <a:lumMod val="25000"/>
                  </a:schemeClr>
                </a:solidFill>
              </a:rPr>
              <a:t>Ramsar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 Convention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tabLst>
                <a:tab pos="88900" algn="l"/>
              </a:tabLst>
            </a:pP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UNESCO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World Heritage Monuments</a:t>
            </a: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175" indent="11113">
              <a:tabLst>
                <a:tab pos="88900" algn="l"/>
              </a:tabLst>
            </a:pP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Barcelona Convention Specially Protected Areas (SPA)</a:t>
            </a: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3175" indent="11113">
              <a:tabLst>
                <a:tab pos="88900" algn="l"/>
              </a:tabLst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Biosphere Reserves </a:t>
            </a:r>
            <a:r>
              <a:rPr lang="el-GR" b="1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UNESCO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Man &amp; the Biosphere (MAB) </a:t>
            </a:r>
            <a:r>
              <a:rPr lang="en-US" i="1" dirty="0" err="1">
                <a:solidFill>
                  <a:schemeClr val="bg2">
                    <a:lumMod val="25000"/>
                  </a:schemeClr>
                </a:solidFill>
              </a:rPr>
              <a:t>Programme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857364"/>
            <a:ext cx="6072229" cy="4516220"/>
          </a:xfrm>
          <a:noFill/>
          <a:ln/>
        </p:spPr>
      </p:pic>
      <p:sp>
        <p:nvSpPr>
          <p:cNvPr id="208901" name="AutoShape 5"/>
          <p:cNvSpPr>
            <a:spLocks noChangeArrowheads="1"/>
          </p:cNvSpPr>
          <p:nvPr/>
        </p:nvSpPr>
        <p:spPr bwMode="auto">
          <a:xfrm>
            <a:off x="0" y="692150"/>
            <a:ext cx="9144001" cy="72072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l-GR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ΜΑΒ/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UNESCO</a:t>
            </a:r>
            <a:r>
              <a:rPr lang="el-GR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Biosphere Reserves</a:t>
            </a:r>
            <a:r>
              <a:rPr lang="el-GR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(BRs) approach (1995)</a:t>
            </a:r>
            <a:endParaRPr lang="el-GR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 descr="Pink tissue paper"/>
          <p:cNvSpPr>
            <a:spLocks noChangeArrowheads="1"/>
          </p:cNvSpPr>
          <p:nvPr/>
        </p:nvSpPr>
        <p:spPr bwMode="auto">
          <a:xfrm>
            <a:off x="1" y="1268413"/>
            <a:ext cx="9144000" cy="5184775"/>
          </a:xfrm>
          <a:prstGeom prst="rect">
            <a:avLst/>
          </a:prstGeom>
          <a:blipFill dpi="0" rotWithShape="1">
            <a:blip r:embed="rId2" cstate="email">
              <a:alphaModFix amt="51000"/>
            </a:blip>
            <a:srcRect/>
            <a:tile tx="0" ty="0" sx="100000" sy="100000" flip="none" algn="tl"/>
          </a:blipFill>
          <a:ln w="158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1150938" y="2347913"/>
            <a:ext cx="7704137" cy="3168650"/>
          </a:xfrm>
          <a:prstGeom prst="ellipse">
            <a:avLst/>
          </a:prstGeom>
          <a:gradFill rotWithShape="1">
            <a:gsLst>
              <a:gs pos="0">
                <a:srgbClr val="DDEBCF"/>
              </a:gs>
              <a:gs pos="50000">
                <a:srgbClr val="9CB86E">
                  <a:alpha val="77000"/>
                </a:srgbClr>
              </a:gs>
              <a:gs pos="100000">
                <a:srgbClr val="156B13">
                  <a:alpha val="53999"/>
                </a:srgbClr>
              </a:gs>
            </a:gsLst>
            <a:lin ang="2700000" scaled="1"/>
          </a:gradFill>
          <a:ln w="41275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10950" name="AutoShape 6"/>
          <p:cNvSpPr>
            <a:spLocks noChangeArrowheads="1"/>
          </p:cNvSpPr>
          <p:nvPr/>
        </p:nvSpPr>
        <p:spPr bwMode="auto">
          <a:xfrm>
            <a:off x="2230438" y="1412875"/>
            <a:ext cx="3124200" cy="719138"/>
          </a:xfrm>
          <a:prstGeom prst="wedgeRoundRectCallout">
            <a:avLst>
              <a:gd name="adj1" fmla="val -35417"/>
              <a:gd name="adj2" fmla="val 233884"/>
              <a:gd name="adj3" fmla="val 16667"/>
            </a:avLst>
          </a:prstGeom>
          <a:solidFill>
            <a:srgbClr val="FFFFFF"/>
          </a:solidFill>
          <a:ln w="9525" cap="rnd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003366"/>
                </a:solidFill>
                <a:latin typeface="Arial" charset="0"/>
              </a:rPr>
              <a:t>area of absolute protection</a:t>
            </a:r>
            <a:endParaRPr lang="el-GR" sz="2000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10951" name="Oval 7"/>
          <p:cNvSpPr>
            <a:spLocks noChangeArrowheads="1"/>
          </p:cNvSpPr>
          <p:nvPr/>
        </p:nvSpPr>
        <p:spPr bwMode="auto">
          <a:xfrm>
            <a:off x="2159000" y="3211513"/>
            <a:ext cx="2376488" cy="1441450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core</a:t>
            </a:r>
            <a:endParaRPr lang="el-GR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0952" name="Oval 8"/>
          <p:cNvSpPr>
            <a:spLocks noChangeArrowheads="1"/>
          </p:cNvSpPr>
          <p:nvPr/>
        </p:nvSpPr>
        <p:spPr bwMode="auto">
          <a:xfrm>
            <a:off x="5543550" y="2924175"/>
            <a:ext cx="1727200" cy="1008063"/>
          </a:xfrm>
          <a:prstGeom prst="ellipse">
            <a:avLst/>
          </a:prstGeom>
          <a:solidFill>
            <a:srgbClr val="0080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core</a:t>
            </a:r>
            <a:endParaRPr lang="el-GR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716463" y="4292600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Buffer zone </a:t>
            </a:r>
            <a:endParaRPr lang="el-GR">
              <a:latin typeface="Arial" charset="0"/>
            </a:endParaRP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4535488" y="4292600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</a:t>
            </a:r>
            <a:endParaRPr lang="el-GR">
              <a:latin typeface="Arial" charset="0"/>
            </a:endParaRP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6011863" y="5516563"/>
            <a:ext cx="2987675" cy="504825"/>
          </a:xfrm>
          <a:prstGeom prst="wedgeRoundRectCallout">
            <a:avLst>
              <a:gd name="adj1" fmla="val -54625"/>
              <a:gd name="adj2" fmla="val -163838"/>
              <a:gd name="adj3" fmla="val 16667"/>
            </a:avLst>
          </a:prstGeom>
          <a:solidFill>
            <a:srgbClr val="FFFFFF"/>
          </a:solidFill>
          <a:ln w="9525" cap="rnd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3366"/>
                </a:solidFill>
                <a:latin typeface="Arial" charset="0"/>
              </a:rPr>
              <a:t>Area of ‘transit</a:t>
            </a:r>
            <a:r>
              <a:rPr lang="el-GR">
                <a:solidFill>
                  <a:srgbClr val="003366"/>
                </a:solidFill>
                <a:latin typeface="Arial" charset="0"/>
              </a:rPr>
              <a:t>’</a:t>
            </a:r>
            <a:r>
              <a:rPr lang="en-US">
                <a:solidFill>
                  <a:srgbClr val="003366"/>
                </a:solidFill>
                <a:latin typeface="Arial" charset="0"/>
              </a:rPr>
              <a:t> protection</a:t>
            </a:r>
            <a:endParaRPr lang="el-GR" b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1150938" y="58054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3366"/>
                </a:solidFill>
                <a:latin typeface="Arial" charset="0"/>
              </a:rPr>
              <a:t>Area of limited protection</a:t>
            </a:r>
            <a:endParaRPr lang="el-GR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214283" y="214291"/>
            <a:ext cx="8929718" cy="71438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l-GR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ΜΑΒ/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UNESCO</a:t>
            </a:r>
            <a:r>
              <a:rPr lang="el-GR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Biosphere Reserves</a:t>
            </a:r>
            <a:r>
              <a:rPr lang="el-GR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(BRs) approach</a:t>
            </a:r>
            <a:endParaRPr lang="el-GR" sz="24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47650"/>
            <a:ext cx="9144000" cy="646749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827088" y="476250"/>
          <a:ext cx="3783012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7" name="Image" r:id="rId3" imgW="1971726" imgH="3114799" progId="">
                  <p:embed/>
                </p:oleObj>
              </mc:Choice>
              <mc:Fallback>
                <p:oleObj name="Image" r:id="rId3" imgW="1971726" imgH="311479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6250"/>
                        <a:ext cx="3783012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859338" y="836613"/>
            <a:ext cx="792162" cy="360362"/>
          </a:xfrm>
          <a:prstGeom prst="rect">
            <a:avLst/>
          </a:prstGeom>
          <a:solidFill>
            <a:srgbClr val="FF0000">
              <a:alpha val="6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859338" y="1989138"/>
            <a:ext cx="792162" cy="360362"/>
          </a:xfrm>
          <a:prstGeom prst="rect">
            <a:avLst/>
          </a:prstGeom>
          <a:solidFill>
            <a:srgbClr val="FF99CC">
              <a:alpha val="67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4859338" y="3213100"/>
            <a:ext cx="792162" cy="360363"/>
          </a:xfrm>
          <a:prstGeom prst="rect">
            <a:avLst/>
          </a:prstGeom>
          <a:solidFill>
            <a:srgbClr val="FFFF00">
              <a:alpha val="8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5848350" y="784225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CORE</a:t>
            </a:r>
            <a:endParaRPr lang="el-GR">
              <a:latin typeface="Arial" charset="0"/>
            </a:endParaRP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5795963" y="19827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BUFFER</a:t>
            </a:r>
            <a:endParaRPr lang="el-GR">
              <a:latin typeface="Arial" charset="0"/>
            </a:endParaRP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5795963" y="313372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TRANSITION</a:t>
            </a:r>
            <a:endParaRPr lang="el-GR">
              <a:latin typeface="Arial" charset="0"/>
            </a:endParaRPr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>
            <a:off x="4932363" y="4652963"/>
            <a:ext cx="503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5724525" y="4430713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BIOSPHERE RESERVE</a:t>
            </a:r>
            <a:endParaRPr lang="el-GR">
              <a:latin typeface="Arial" charset="0"/>
            </a:endParaRP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3865563" y="6491288"/>
            <a:ext cx="531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i="1">
                <a:latin typeface="Arial" charset="0"/>
              </a:rPr>
              <a:t>Bribuzhkoye Polesie </a:t>
            </a:r>
            <a:r>
              <a:rPr lang="fr-FR" b="0" i="1">
                <a:latin typeface="Arial" charset="0"/>
              </a:rPr>
              <a:t>Biosphere Reserve (Belarus) </a:t>
            </a:r>
            <a:endParaRPr lang="el-GR" b="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Axis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book (b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5"/>
            <a:ext cx="8391555" cy="4595824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What are the processes in </a:t>
            </a:r>
            <a:r>
              <a:rPr lang="el-GR" dirty="0" err="1">
                <a:solidFill>
                  <a:schemeClr val="bg2">
                    <a:lumMod val="25000"/>
                  </a:schemeClr>
                </a:solidFill>
              </a:rPr>
              <a:t>BRs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/P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and what are the activities of EE/ESD that can be developed in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favour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el-GR" dirty="0" err="1">
                <a:solidFill>
                  <a:schemeClr val="bg2">
                    <a:lumMod val="25000"/>
                  </a:schemeClr>
                </a:solidFill>
              </a:rPr>
              <a:t>BRs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el-GR" dirty="0" err="1">
                <a:solidFill>
                  <a:schemeClr val="bg2">
                    <a:lumMod val="25000"/>
                  </a:schemeClr>
                </a:solidFill>
              </a:rPr>
              <a:t>Pas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</a:rPr>
              <a:t>What BRs/PAs gain from EE/ESD ?</a:t>
            </a:r>
          </a:p>
          <a:p>
            <a:pPr>
              <a:buFont typeface="Wingdings" pitchFamily="2" charset="2"/>
              <a:buNone/>
            </a:pPr>
            <a:r>
              <a:rPr lang="en-US" b="1" i="1" u="sng" dirty="0">
                <a:solidFill>
                  <a:schemeClr val="bg2">
                    <a:lumMod val="50000"/>
                  </a:schemeClr>
                </a:solidFill>
              </a:rPr>
              <a:t>How EE/ESD may help the management?  </a:t>
            </a:r>
            <a:endParaRPr lang="el-GR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4" name="Object 2"/>
          <p:cNvGraphicFramePr>
            <a:graphicFrameLocks noGrp="1" noChangeAspect="1"/>
          </p:cNvGraphicFramePr>
          <p:nvPr>
            <p:ph/>
          </p:nvPr>
        </p:nvGraphicFramePr>
        <p:xfrm>
          <a:off x="895350" y="1273175"/>
          <a:ext cx="2735263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5" name="Image" r:id="rId3" imgW="11517460" imgH="8012698" progId="">
                  <p:embed/>
                </p:oleObj>
              </mc:Choice>
              <mc:Fallback>
                <p:oleObj name="Image" r:id="rId3" imgW="11517460" imgH="801269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25" t="4492" r="3125" b="4492"/>
                      <a:stretch>
                        <a:fillRect/>
                      </a:stretch>
                    </p:blipFill>
                    <p:spPr bwMode="auto">
                      <a:xfrm>
                        <a:off x="895350" y="1273175"/>
                        <a:ext cx="2735263" cy="190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919163" y="3409950"/>
            <a:ext cx="7921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919163" y="4562475"/>
            <a:ext cx="792162" cy="36036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919163" y="5786438"/>
            <a:ext cx="792162" cy="360362"/>
          </a:xfrm>
          <a:prstGeom prst="rect">
            <a:avLst/>
          </a:prstGeom>
          <a:solidFill>
            <a:srgbClr val="FFFF99">
              <a:alpha val="8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908175" y="335756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CORE ZONE</a:t>
            </a:r>
            <a:endParaRPr lang="el-GR">
              <a:latin typeface="Arial" charset="0"/>
            </a:endParaRP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855788" y="45561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BUFFER ZONE</a:t>
            </a:r>
            <a:endParaRPr lang="el-GR">
              <a:latin typeface="Arial" charset="0"/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855788" y="5707063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TRANSITION ZONE</a:t>
            </a:r>
            <a:endParaRPr lang="el-GR">
              <a:latin typeface="Arial" charset="0"/>
            </a:endParaRP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878263" y="6491288"/>
            <a:ext cx="530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0" i="1">
                <a:latin typeface="Arial" charset="0"/>
              </a:rPr>
              <a:t>Krivoklatsko Biosphere Reserve (Czech Rebublic) </a:t>
            </a:r>
            <a:endParaRPr lang="el-GR" b="0" i="1">
              <a:latin typeface="Arial" charset="0"/>
            </a:endParaRPr>
          </a:p>
        </p:txBody>
      </p:sp>
      <p:pic>
        <p:nvPicPr>
          <p:cNvPr id="207882" name="Picture 10" descr="Picture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1125538"/>
            <a:ext cx="4537075" cy="397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5" name="Picture 5" descr="for_MS_presentati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6425" y="3571876"/>
            <a:ext cx="2187575" cy="3148013"/>
          </a:xfrm>
          <a:prstGeom prst="rect">
            <a:avLst/>
          </a:prstGeom>
          <a:noFill/>
        </p:spPr>
      </p:pic>
      <p:sp>
        <p:nvSpPr>
          <p:cNvPr id="235523" name="AutoShape 3"/>
          <p:cNvSpPr>
            <a:spLocks noChangeArrowheads="1"/>
          </p:cNvSpPr>
          <p:nvPr/>
        </p:nvSpPr>
        <p:spPr bwMode="auto">
          <a:xfrm>
            <a:off x="285720" y="357166"/>
            <a:ext cx="7286676" cy="1487509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4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BRs’ functions</a:t>
            </a:r>
            <a:endParaRPr lang="el-GR" sz="44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5524" name="Rectangle 4"/>
          <p:cNvSpPr>
            <a:spLocks noGrp="1" noChangeArrowheads="1"/>
          </p:cNvSpPr>
          <p:nvPr>
            <p:ph idx="1"/>
          </p:nvPr>
        </p:nvSpPr>
        <p:spPr>
          <a:xfrm>
            <a:off x="500034" y="2000240"/>
            <a:ext cx="8166129" cy="4511685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Conservation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(landscapes, ecosystems, species generic variation)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Logistic support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(research, monitoring, ESD, training, knowledge) </a:t>
            </a:r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Development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(economic, human and culturally adapted)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143008"/>
          </a:xfrm>
        </p:spPr>
        <p:txBody>
          <a:bodyPr>
            <a:normAutofit/>
          </a:bodyPr>
          <a:lstStyle/>
          <a:p>
            <a:r>
              <a:rPr lang="en-US" sz="3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Areas </a:t>
            </a:r>
            <a:endParaRPr lang="en-GB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715436" cy="5456253"/>
          </a:xfrm>
        </p:spPr>
        <p:txBody>
          <a:bodyPr/>
          <a:lstStyle/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l-GR" sz="2400" dirty="0"/>
              <a:t> 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Convention for Biodiversity</a:t>
            </a:r>
            <a:r>
              <a:rPr lang="el-GR" sz="2800" dirty="0">
                <a:solidFill>
                  <a:schemeClr val="bg2">
                    <a:lumMod val="25000"/>
                  </a:schemeClr>
                </a:solidFill>
              </a:rPr>
              <a:t> (1992) </a:t>
            </a:r>
          </a:p>
          <a:p>
            <a:pPr marL="3175" indent="11113">
              <a:lnSpc>
                <a:spcPct val="90000"/>
              </a:lnSpc>
              <a:buFont typeface="Wingdings" pitchFamily="2" charset="2"/>
              <a:buNone/>
              <a:tabLst>
                <a:tab pos="88900" algn="l"/>
              </a:tabLst>
            </a:pP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«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</a:rPr>
              <a:t>protected areas are identified geographical areas which are established and their management aims at the achievement of particular purposes of protection and conservation</a:t>
            </a:r>
            <a:r>
              <a:rPr lang="el-GR" sz="2800" i="1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marL="3175" indent="11113">
              <a:lnSpc>
                <a:spcPct val="90000"/>
              </a:lnSpc>
              <a:buFont typeface="Wingdings" pitchFamily="2" charset="2"/>
              <a:buNone/>
              <a:tabLst>
                <a:tab pos="88900" algn="l"/>
              </a:tabLst>
            </a:pPr>
            <a:endParaRPr lang="el-GR" sz="28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90000"/>
              </a:lnSpc>
              <a:buFont typeface="Wingdings" pitchFamily="2" charset="2"/>
              <a:buNone/>
              <a:tabLst>
                <a:tab pos="88900" algn="l"/>
              </a:tabLst>
            </a:pPr>
            <a:r>
              <a:rPr lang="en-US" sz="2800" b="1" u="sng" dirty="0">
                <a:solidFill>
                  <a:schemeClr val="bg2">
                    <a:lumMod val="25000"/>
                  </a:schemeClr>
                </a:solidFill>
              </a:rPr>
              <a:t>The ultimate goal is the Sustainable Development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Newer and recent approaches</a:t>
            </a:r>
            <a:r>
              <a:rPr lang="el-GR" sz="2800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Networks of PAs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Eco-Corridors 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Cultural Paths</a:t>
            </a:r>
            <a:endParaRPr lang="el-GR" sz="280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90000"/>
              </a:lnSpc>
              <a:tabLst>
                <a:tab pos="88900" algn="l"/>
              </a:tabLst>
            </a:pP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3" y="214290"/>
            <a:ext cx="8715436" cy="1357322"/>
          </a:xfrm>
        </p:spPr>
        <p:txBody>
          <a:bodyPr/>
          <a:lstStyle/>
          <a:p>
            <a:r>
              <a:rPr lang="el-GR" dirty="0"/>
              <a:t>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Legal framework for PAs</a:t>
            </a:r>
            <a:endParaRPr lang="en-GB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71612"/>
            <a:ext cx="8929718" cy="5035555"/>
          </a:xfrm>
        </p:spPr>
        <p:txBody>
          <a:bodyPr/>
          <a:lstStyle/>
          <a:p>
            <a:pPr marL="3175" indent="11113">
              <a:tabLst>
                <a:tab pos="88900" algn="l"/>
              </a:tabLst>
            </a:pPr>
            <a:r>
              <a:rPr lang="el-GR" i="1" dirty="0"/>
              <a:t>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Directive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79/409 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on the conservation of wild birds </a:t>
            </a:r>
          </a:p>
          <a:p>
            <a:pPr marL="3175" indent="11113">
              <a:tabLst>
                <a:tab pos="88900" algn="l"/>
              </a:tabLst>
            </a:pP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Directive 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92/43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 on the </a:t>
            </a:r>
            <a:r>
              <a:rPr lang="en-GB" sz="3600" i="1" dirty="0">
                <a:solidFill>
                  <a:schemeClr val="bg2">
                    <a:lumMod val="25000"/>
                  </a:schemeClr>
                </a:solidFill>
              </a:rPr>
              <a:t>conservation of natural habitats and of wild fauna and flora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sz="360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tabLst>
                <a:tab pos="88900" algn="l"/>
              </a:tabLst>
            </a:pP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Natura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2000,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Network of Protected Areas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175" indent="11113">
              <a:buFont typeface="Wingdings" pitchFamily="2" charset="2"/>
              <a:buNone/>
              <a:tabLst>
                <a:tab pos="88900" algn="l"/>
              </a:tabLst>
            </a:pP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2 types of areas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Special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Protection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Areas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– SPA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” and “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Sites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of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Community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3600" i="1" dirty="0" err="1">
                <a:solidFill>
                  <a:schemeClr val="bg2">
                    <a:lumMod val="25000"/>
                  </a:schemeClr>
                </a:solidFill>
              </a:rPr>
              <a:t>Importance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 – SCI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</a:rPr>
              <a:t>”</a:t>
            </a:r>
            <a:r>
              <a:rPr lang="el-GR" sz="36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is not always “desired” </a:t>
            </a:r>
            <a:endParaRPr lang="el-GR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establishment of PAs is one of the most difficult social issues due to frequent reaction by local communities 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They do not want to be “under protection” 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They wish the same type of “development”  as all other areas.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858280" cy="1285884"/>
          </a:xfrm>
        </p:spPr>
        <p:txBody>
          <a:bodyPr/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development approach to the establishment PAs </a:t>
            </a:r>
            <a:endParaRPr lang="en-GB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pPr marL="3175" indent="11113">
              <a:lnSpc>
                <a:spcPct val="80000"/>
              </a:lnSpc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Protection of natural and cultural characteristics with the direct or indirect support/participation of the local society. This includes </a:t>
            </a:r>
            <a:r>
              <a:rPr lang="el-GR" sz="24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 Habitats’ protection</a:t>
            </a:r>
            <a:endParaRPr lang="el-GR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Conservation of species generic variations</a:t>
            </a:r>
            <a:endParaRPr lang="el-GR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Promotion of scientific research</a:t>
            </a:r>
            <a:endParaRPr lang="el-GR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Conservation of natural, cultural and traditional (heritage) elements </a:t>
            </a:r>
            <a:endParaRPr lang="el-GR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 Education </a:t>
            </a:r>
            <a:endParaRPr lang="el-GR" sz="24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Recreation and development of sustainable tourism and other compatible to SD activities (human and culturally adapted)</a:t>
            </a:r>
            <a:endParaRPr lang="el-GR" sz="2400" i="1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Sustainable management of natural resources</a:t>
            </a: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3175" indent="11113">
              <a:lnSpc>
                <a:spcPct val="80000"/>
              </a:lnSpc>
              <a:tabLst>
                <a:tab pos="88900" algn="l"/>
              </a:tabLst>
            </a:pP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 Conservation of a set of services and goods necessary for the well being of current and future generations</a:t>
            </a:r>
            <a:r>
              <a:rPr lang="el-GR" sz="2400" i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857364"/>
          </a:xfrm>
        </p:spPr>
        <p:txBody>
          <a:bodyPr anchor="ctr" anchorCtr="1">
            <a:normAutofit/>
          </a:bodyPr>
          <a:lstStyle/>
          <a:p>
            <a:r>
              <a:rPr lang="en-GB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1960s &amp; 1970s: Introduction of EE </a:t>
            </a:r>
            <a:br>
              <a:rPr lang="en-GB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alternative approach to the environment but also to education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26"/>
            <a:ext cx="9144000" cy="50720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Its explicit aims were often concerned with stimulating a sense of individual responsibility for both the natural and manmade aesthetic/cultural environment, based on general ecological principles and knowledge of the scientific bio-geo-chemical cycles and observation of a series of impacts of human activities on 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71678"/>
            <a:ext cx="9144001" cy="4557722"/>
          </a:xfrm>
        </p:spPr>
        <p:txBody>
          <a:bodyPr/>
          <a:lstStyle/>
          <a:p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Limits to Growth Report -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Stockholm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Conference on the Human Environment (1972)</a:t>
            </a:r>
          </a:p>
          <a:p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Belgrade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(1975) &amp;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Tbilisi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(1977) documents on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EE emphasized the need to build knowledge, acquire comprehension &amp; decision making skills and adopt values &amp; attitudes which could protect the environment.</a:t>
            </a:r>
          </a:p>
        </p:txBody>
      </p:sp>
      <p:sp>
        <p:nvSpPr>
          <p:cNvPr id="8195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4824413" cy="1139825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steps of EE</a:t>
            </a:r>
            <a:endParaRPr lang="el-GR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9144000" cy="1143000"/>
          </a:xfrm>
        </p:spPr>
        <p:txBody>
          <a:bodyPr anchor="ctr" anchorCtr="1"/>
          <a:lstStyle/>
          <a:p>
            <a:r>
              <a:rPr lang="en-US" sz="4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Methodologies</a:t>
            </a:r>
            <a:endParaRPr lang="el-GR" sz="4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62200"/>
            <a:ext cx="9144001" cy="372427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about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” (knowledge), 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in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” (in direct contact with reality),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“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for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” (commitment in favour of) the environment.</a:t>
            </a:r>
          </a:p>
          <a:p>
            <a:endParaRPr lang="en-GB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Combination of knowledge with action.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The learners in the centre.</a:t>
            </a:r>
          </a:p>
          <a:p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Multidisciplinary approach. </a:t>
            </a:r>
          </a:p>
          <a:p>
            <a:endParaRPr lang="el-GR" dirty="0">
              <a:solidFill>
                <a:schemeClr val="bg2">
                  <a:lumMod val="25000"/>
                </a:schemeClr>
              </a:solidFill>
            </a:endParaRPr>
          </a:p>
          <a:p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28736"/>
          </a:xfrm>
        </p:spPr>
        <p:txBody>
          <a:bodyPr anchor="ctr" anchorCtr="1"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the </a:t>
            </a:r>
            <a:r>
              <a:rPr lang="el-GR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80</a:t>
            </a:r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’s &amp; 90’s  </a:t>
            </a:r>
            <a:r>
              <a:rPr lang="en-GB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74"/>
            <a:ext cx="9144000" cy="50689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“Unbalanced” evolution of EE in the various countries.</a:t>
            </a:r>
            <a:endParaRPr lang="en-GB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Ideological and other constrains in implementation </a:t>
            </a:r>
            <a:endParaRPr lang="el-GR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Moscow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Congress on EE &amp; Training 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(1987): more emphasis on the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gender issue</a:t>
            </a:r>
            <a:r>
              <a:rPr lang="el-GR" sz="2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health, poverty &amp; peace. </a:t>
            </a:r>
            <a:endParaRPr lang="en-GB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Endeavours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to effectively tackle the environmental problems based on reliable scientific research</a:t>
            </a: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 precautionary principle. </a:t>
            </a:r>
            <a:endParaRPr lang="en-GB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GB" sz="2200" dirty="0">
                <a:solidFill>
                  <a:schemeClr val="bg2">
                    <a:lumMod val="25000"/>
                  </a:schemeClr>
                </a:solidFill>
              </a:rPr>
              <a:t>Introduction of a series of “targeted” forms of education i.e.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Education for Development, Global Education, Education for Peace and Human Rights, Education for Women, Education for Citizenship.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Establishment of the first national and international networks on EE supported by UNESCO and other international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organisations</a:t>
            </a:r>
            <a:r>
              <a:rPr lang="en-US" sz="2200" dirty="0"/>
              <a:t>.</a:t>
            </a:r>
            <a:endParaRPr lang="en-GB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42917"/>
            <a:ext cx="7924800" cy="1071571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oversimplified perception: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</a:t>
            </a:r>
            <a:r>
              <a:rPr lang="el-GR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r>
              <a:rPr lang="el-GR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el-GR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Within a simplified approach PA means original natural environment</a:t>
            </a:r>
            <a:r>
              <a:rPr lang="el-GR" sz="2200" dirty="0">
                <a:solidFill>
                  <a:schemeClr val="bg2">
                    <a:lumMod val="25000"/>
                  </a:schemeClr>
                </a:solidFill>
              </a:rPr>
              <a:t>, “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virgin</a:t>
            </a:r>
            <a:r>
              <a:rPr lang="el-GR" sz="2200" dirty="0">
                <a:solidFill>
                  <a:schemeClr val="bg2">
                    <a:lumMod val="25000"/>
                  </a:schemeClr>
                </a:solidFill>
              </a:rPr>
              <a:t>’’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natural landscape and high quality ecosystems</a:t>
            </a:r>
            <a:r>
              <a:rPr lang="el-GR" sz="220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Environment and Nature are considered by most people at first approximation as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synonyms or identical.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Need for clarifications: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l-GR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Basic principles of EE</a:t>
            </a:r>
            <a:r>
              <a:rPr lang="el-GR" sz="2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“about” (knowledge), 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“in” (in direct contact with reality),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         the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environment</a:t>
            </a: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“for” (commitment in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favour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of)</a:t>
            </a:r>
            <a:endParaRPr lang="el-GR" sz="22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l-GR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i="1" u="sng" dirty="0">
                <a:solidFill>
                  <a:schemeClr val="bg2">
                    <a:lumMod val="50000"/>
                  </a:schemeClr>
                </a:solidFill>
              </a:rPr>
              <a:t>Thus, PAs</a:t>
            </a:r>
            <a:r>
              <a:rPr lang="el-GR" sz="2200" b="1" i="1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b="1" i="1" u="sng" dirty="0" smtClean="0">
                <a:solidFill>
                  <a:schemeClr val="bg2">
                    <a:lumMod val="50000"/>
                  </a:schemeClr>
                </a:solidFill>
              </a:rPr>
              <a:t>were early enough identified on </a:t>
            </a:r>
            <a:r>
              <a:rPr lang="en-US" sz="2200" b="1" i="1" u="sng" dirty="0">
                <a:solidFill>
                  <a:schemeClr val="bg2">
                    <a:lumMod val="50000"/>
                  </a:schemeClr>
                </a:solidFill>
              </a:rPr>
              <a:t>ideal places for EE</a:t>
            </a:r>
            <a:endParaRPr lang="el-GR" sz="2200" b="1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0468" name="AutoShape 4"/>
          <p:cNvSpPr>
            <a:spLocks/>
          </p:cNvSpPr>
          <p:nvPr/>
        </p:nvSpPr>
        <p:spPr bwMode="auto">
          <a:xfrm>
            <a:off x="4786314" y="4071943"/>
            <a:ext cx="642942" cy="1214446"/>
          </a:xfrm>
          <a:prstGeom prst="rightBrace">
            <a:avLst>
              <a:gd name="adj1" fmla="val 117408"/>
              <a:gd name="adj2" fmla="val 49086"/>
            </a:avLst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/>
          </p:cNvGrpSpPr>
          <p:nvPr/>
        </p:nvGrpSpPr>
        <p:grpSpPr bwMode="auto">
          <a:xfrm>
            <a:off x="1866900" y="2286000"/>
            <a:ext cx="5524500" cy="3581400"/>
            <a:chOff x="840" y="1152"/>
            <a:chExt cx="4036" cy="2903"/>
          </a:xfrm>
        </p:grpSpPr>
        <p:sp>
          <p:nvSpPr>
            <p:cNvPr id="240643" name="Rectangle 3"/>
            <p:cNvSpPr>
              <a:spLocks noChangeArrowheads="1"/>
            </p:cNvSpPr>
            <p:nvPr/>
          </p:nvSpPr>
          <p:spPr bwMode="auto">
            <a:xfrm rot="-5400000">
              <a:off x="682" y="2947"/>
              <a:ext cx="1521" cy="696"/>
            </a:xfrm>
            <a:prstGeom prst="rect">
              <a:avLst/>
            </a:prstGeom>
            <a:solidFill>
              <a:srgbClr val="66FF33">
                <a:alpha val="8705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 sz="1400">
                <a:latin typeface="Arial" charset="0"/>
              </a:endParaRPr>
            </a:p>
            <a:p>
              <a:pPr algn="ctr"/>
              <a:r>
                <a:rPr lang="en-US" sz="2000">
                  <a:latin typeface="Arial" charset="0"/>
                </a:rPr>
                <a:t>Environment </a:t>
              </a:r>
            </a:p>
            <a:p>
              <a:pPr algn="ctr"/>
              <a:r>
                <a:rPr lang="en-US" sz="2400">
                  <a:latin typeface="Arial" charset="0"/>
                </a:rPr>
                <a:t>Ecology</a:t>
              </a:r>
              <a:endParaRPr lang="el-GR" sz="4400" b="0">
                <a:latin typeface="Arial" charset="0"/>
              </a:endParaRPr>
            </a:p>
          </p:txBody>
        </p:sp>
        <p:sp>
          <p:nvSpPr>
            <p:cNvPr id="240644" name="Rectangle 4"/>
            <p:cNvSpPr>
              <a:spLocks noChangeArrowheads="1"/>
            </p:cNvSpPr>
            <p:nvPr/>
          </p:nvSpPr>
          <p:spPr bwMode="auto">
            <a:xfrm rot="-5400000">
              <a:off x="2139" y="3001"/>
              <a:ext cx="1521" cy="58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>
                <a:latin typeface="Arial" charset="0"/>
              </a:endParaRPr>
            </a:p>
            <a:p>
              <a:pPr algn="ctr"/>
              <a:r>
                <a:rPr lang="en-US" sz="2800">
                  <a:latin typeface="Arial" charset="0"/>
                </a:rPr>
                <a:t>Economy</a:t>
              </a:r>
              <a:endParaRPr lang="el-GR" sz="2800">
                <a:latin typeface="Arial" charset="0"/>
              </a:endParaRPr>
            </a:p>
          </p:txBody>
        </p:sp>
        <p:sp>
          <p:nvSpPr>
            <p:cNvPr id="240645" name="Rectangle 5"/>
            <p:cNvSpPr>
              <a:spLocks noChangeArrowheads="1"/>
            </p:cNvSpPr>
            <p:nvPr/>
          </p:nvSpPr>
          <p:spPr bwMode="auto">
            <a:xfrm rot="-5400000">
              <a:off x="3569" y="3000"/>
              <a:ext cx="1521" cy="589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>
                <a:latin typeface="Arial" charset="0"/>
              </a:endParaRPr>
            </a:p>
            <a:p>
              <a:pPr algn="ctr"/>
              <a:r>
                <a:rPr lang="en-US" sz="2800">
                  <a:latin typeface="Arial" charset="0"/>
                </a:rPr>
                <a:t>Society</a:t>
              </a:r>
              <a:endParaRPr lang="el-GR" sz="2800">
                <a:latin typeface="Arial" charset="0"/>
              </a:endParaRPr>
            </a:p>
          </p:txBody>
        </p:sp>
        <p:sp>
          <p:nvSpPr>
            <p:cNvPr id="240646" name="AutoShape 6"/>
            <p:cNvSpPr>
              <a:spLocks noChangeArrowheads="1"/>
            </p:cNvSpPr>
            <p:nvPr/>
          </p:nvSpPr>
          <p:spPr bwMode="auto">
            <a:xfrm>
              <a:off x="840" y="1152"/>
              <a:ext cx="4036" cy="1382"/>
            </a:xfrm>
            <a:prstGeom prst="triangle">
              <a:avLst>
                <a:gd name="adj" fmla="val 50000"/>
              </a:avLst>
            </a:prstGeom>
            <a:solidFill>
              <a:srgbClr val="33CCFF">
                <a:alpha val="8588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500"/>
                </a:spcBef>
              </a:pPr>
              <a:r>
                <a:rPr lang="en-US" sz="2400">
                  <a:latin typeface="Arial" charset="0"/>
                </a:rPr>
                <a:t>Sustainable</a:t>
              </a:r>
              <a:r>
                <a:rPr lang="el-GR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</a:rPr>
                <a:t>Development</a:t>
              </a:r>
              <a:endParaRPr lang="el-GR" sz="5400" b="0">
                <a:latin typeface="Arial" charset="0"/>
              </a:endParaRPr>
            </a:p>
          </p:txBody>
        </p:sp>
      </p:grp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4992" y="476250"/>
            <a:ext cx="86196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 Rio UN Conference on </a:t>
            </a:r>
          </a:p>
          <a:p>
            <a:pPr algn="ctr"/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Environment and Development 1992</a:t>
            </a:r>
          </a:p>
          <a:p>
            <a:pPr algn="ctr"/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Chapter 36, Agenda 21</a:t>
            </a:r>
            <a:endParaRPr lang="el-GR" sz="32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ChangeArrowheads="1"/>
          </p:cNvSpPr>
          <p:nvPr/>
        </p:nvSpPr>
        <p:spPr bwMode="auto">
          <a:xfrm>
            <a:off x="381000" y="5867400"/>
            <a:ext cx="1447800" cy="800100"/>
          </a:xfrm>
          <a:prstGeom prst="rect">
            <a:avLst/>
          </a:prstGeom>
          <a:noFill/>
          <a:ln w="38100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EE to where??  </a:t>
            </a:r>
            <a:endParaRPr lang="el-GR" sz="2200" b="0" dirty="0">
              <a:solidFill>
                <a:schemeClr val="bg2">
                  <a:lumMod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41667" name="Line 8"/>
          <p:cNvSpPr>
            <a:spLocks noChangeShapeType="1"/>
          </p:cNvSpPr>
          <p:nvPr/>
        </p:nvSpPr>
        <p:spPr bwMode="auto">
          <a:xfrm>
            <a:off x="1905000" y="6248400"/>
            <a:ext cx="68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l-GR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220200" cy="1508125"/>
          </a:xfrm>
        </p:spPr>
        <p:txBody>
          <a:bodyPr/>
          <a:lstStyle/>
          <a:p>
            <a:r>
              <a:rPr lang="en-US" sz="2800" b="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Thessaloniki International Conference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(1997):  </a:t>
            </a:r>
            <a:b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EE only to support environmental protection or having a broader role?</a:t>
            </a:r>
          </a:p>
        </p:txBody>
      </p:sp>
      <p:grpSp>
        <p:nvGrpSpPr>
          <p:cNvPr id="241669" name="Group 10"/>
          <p:cNvGrpSpPr>
            <a:grpSpLocks/>
          </p:cNvGrpSpPr>
          <p:nvPr/>
        </p:nvGrpSpPr>
        <p:grpSpPr bwMode="auto">
          <a:xfrm>
            <a:off x="1866900" y="2286000"/>
            <a:ext cx="5524500" cy="3581400"/>
            <a:chOff x="840" y="1152"/>
            <a:chExt cx="4036" cy="2903"/>
          </a:xfrm>
        </p:grpSpPr>
        <p:sp>
          <p:nvSpPr>
            <p:cNvPr id="241670" name="Rectangle 11"/>
            <p:cNvSpPr>
              <a:spLocks noChangeArrowheads="1"/>
            </p:cNvSpPr>
            <p:nvPr/>
          </p:nvSpPr>
          <p:spPr bwMode="auto">
            <a:xfrm rot="-5400000">
              <a:off x="682" y="2947"/>
              <a:ext cx="1521" cy="696"/>
            </a:xfrm>
            <a:prstGeom prst="rect">
              <a:avLst/>
            </a:prstGeom>
            <a:solidFill>
              <a:srgbClr val="66FF33">
                <a:alpha val="8705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 sz="1400">
                <a:latin typeface="Arial" charset="0"/>
              </a:endParaRPr>
            </a:p>
            <a:p>
              <a:pPr algn="ctr"/>
              <a:r>
                <a:rPr lang="en-US" sz="2000">
                  <a:latin typeface="Arial" charset="0"/>
                </a:rPr>
                <a:t>Environment </a:t>
              </a:r>
            </a:p>
            <a:p>
              <a:pPr algn="ctr"/>
              <a:r>
                <a:rPr lang="en-US" sz="2400">
                  <a:latin typeface="Arial" charset="0"/>
                </a:rPr>
                <a:t>Ecology</a:t>
              </a:r>
              <a:endParaRPr lang="el-GR" sz="4400" b="0">
                <a:latin typeface="Arial" charset="0"/>
              </a:endParaRPr>
            </a:p>
          </p:txBody>
        </p:sp>
        <p:sp>
          <p:nvSpPr>
            <p:cNvPr id="241671" name="Rectangle 12"/>
            <p:cNvSpPr>
              <a:spLocks noChangeArrowheads="1"/>
            </p:cNvSpPr>
            <p:nvPr/>
          </p:nvSpPr>
          <p:spPr bwMode="auto">
            <a:xfrm rot="-5400000">
              <a:off x="2139" y="3001"/>
              <a:ext cx="1521" cy="58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>
                <a:latin typeface="Arial" charset="0"/>
              </a:endParaRPr>
            </a:p>
            <a:p>
              <a:pPr algn="ctr"/>
              <a:r>
                <a:rPr lang="en-US" sz="2800">
                  <a:latin typeface="Arial" charset="0"/>
                </a:rPr>
                <a:t>Economy</a:t>
              </a:r>
              <a:endParaRPr lang="el-GR" sz="2800">
                <a:latin typeface="Arial" charset="0"/>
              </a:endParaRPr>
            </a:p>
          </p:txBody>
        </p:sp>
        <p:sp>
          <p:nvSpPr>
            <p:cNvPr id="241672" name="Rectangle 13"/>
            <p:cNvSpPr>
              <a:spLocks noChangeArrowheads="1"/>
            </p:cNvSpPr>
            <p:nvPr/>
          </p:nvSpPr>
          <p:spPr bwMode="auto">
            <a:xfrm rot="-5400000">
              <a:off x="3569" y="3000"/>
              <a:ext cx="1521" cy="589"/>
            </a:xfrm>
            <a:prstGeom prst="rect">
              <a:avLst/>
            </a:prstGeom>
            <a:solidFill>
              <a:schemeClr val="bg1">
                <a:alpha val="78038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>
                <a:latin typeface="Arial" charset="0"/>
              </a:endParaRPr>
            </a:p>
            <a:p>
              <a:pPr algn="ctr"/>
              <a:r>
                <a:rPr lang="en-US" sz="2800">
                  <a:latin typeface="Arial" charset="0"/>
                </a:rPr>
                <a:t>Society</a:t>
              </a:r>
              <a:endParaRPr lang="el-GR" sz="2800">
                <a:latin typeface="Arial" charset="0"/>
              </a:endParaRPr>
            </a:p>
          </p:txBody>
        </p:sp>
        <p:sp>
          <p:nvSpPr>
            <p:cNvPr id="241673" name="AutoShape 14"/>
            <p:cNvSpPr>
              <a:spLocks noChangeArrowheads="1"/>
            </p:cNvSpPr>
            <p:nvPr/>
          </p:nvSpPr>
          <p:spPr bwMode="auto">
            <a:xfrm>
              <a:off x="840" y="1152"/>
              <a:ext cx="4036" cy="1382"/>
            </a:xfrm>
            <a:prstGeom prst="triangle">
              <a:avLst>
                <a:gd name="adj" fmla="val 50000"/>
              </a:avLst>
            </a:prstGeom>
            <a:solidFill>
              <a:srgbClr val="33CCFF">
                <a:alpha val="85881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500"/>
                </a:spcBef>
              </a:pPr>
              <a:r>
                <a:rPr lang="en-US" sz="2400">
                  <a:latin typeface="Arial" charset="0"/>
                </a:rPr>
                <a:t>Sustainable</a:t>
              </a:r>
              <a:r>
                <a:rPr lang="el-GR" sz="2400">
                  <a:latin typeface="Arial" charset="0"/>
                </a:rPr>
                <a:t> </a:t>
              </a:r>
              <a:r>
                <a:rPr lang="en-US" sz="2400">
                  <a:latin typeface="Arial" charset="0"/>
                </a:rPr>
                <a:t>Development</a:t>
              </a:r>
              <a:endParaRPr lang="el-GR" sz="5400" b="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1219200" y="1676400"/>
            <a:ext cx="5221288" cy="4730750"/>
            <a:chOff x="702" y="473"/>
            <a:chExt cx="3492" cy="2866"/>
          </a:xfrm>
        </p:grpSpPr>
        <p:grpSp>
          <p:nvGrpSpPr>
            <p:cNvPr id="242691" name="Group 3"/>
            <p:cNvGrpSpPr>
              <a:grpSpLocks/>
            </p:cNvGrpSpPr>
            <p:nvPr/>
          </p:nvGrpSpPr>
          <p:grpSpPr bwMode="auto">
            <a:xfrm>
              <a:off x="702" y="473"/>
              <a:ext cx="3492" cy="2404"/>
              <a:chOff x="3240" y="6120"/>
              <a:chExt cx="4320" cy="3780"/>
            </a:xfrm>
          </p:grpSpPr>
          <p:sp>
            <p:nvSpPr>
              <p:cNvPr id="242692" name="Rectangle 4"/>
              <p:cNvSpPr>
                <a:spLocks noChangeArrowheads="1"/>
              </p:cNvSpPr>
              <p:nvPr/>
            </p:nvSpPr>
            <p:spPr bwMode="auto">
              <a:xfrm rot="-5400000">
                <a:off x="2838" y="8595"/>
                <a:ext cx="1980" cy="630"/>
              </a:xfrm>
              <a:prstGeom prst="rect">
                <a:avLst/>
              </a:prstGeom>
              <a:solidFill>
                <a:srgbClr val="66FF33">
                  <a:alpha val="87057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latin typeface="Arial" charset="0"/>
                  </a:rPr>
                  <a:t>Environment Ecology</a:t>
                </a:r>
                <a:endParaRPr lang="el-GR" sz="1600">
                  <a:latin typeface="Arial" charset="0"/>
                </a:endParaRPr>
              </a:p>
            </p:txBody>
          </p:sp>
          <p:sp>
            <p:nvSpPr>
              <p:cNvPr id="242693" name="Rectangle 5"/>
              <p:cNvSpPr>
                <a:spLocks noChangeArrowheads="1"/>
              </p:cNvSpPr>
              <p:nvPr/>
            </p:nvSpPr>
            <p:spPr bwMode="auto">
              <a:xfrm rot="-5400000">
                <a:off x="4455" y="8595"/>
                <a:ext cx="1980" cy="63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600">
                    <a:latin typeface="Arial" charset="0"/>
                  </a:rPr>
                  <a:t>Economy</a:t>
                </a:r>
                <a:endParaRPr lang="el-GR" sz="2600">
                  <a:latin typeface="Arial" charset="0"/>
                </a:endParaRPr>
              </a:p>
            </p:txBody>
          </p:sp>
          <p:sp>
            <p:nvSpPr>
              <p:cNvPr id="242694" name="Rectangle 6"/>
              <p:cNvSpPr>
                <a:spLocks noChangeArrowheads="1"/>
              </p:cNvSpPr>
              <p:nvPr/>
            </p:nvSpPr>
            <p:spPr bwMode="auto">
              <a:xfrm rot="-5400000">
                <a:off x="5985" y="8595"/>
                <a:ext cx="1980" cy="630"/>
              </a:xfrm>
              <a:prstGeom prst="rect">
                <a:avLst/>
              </a:prstGeom>
              <a:solidFill>
                <a:srgbClr val="3366FF">
                  <a:alpha val="78038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600">
                    <a:latin typeface="Arial" charset="0"/>
                  </a:rPr>
                  <a:t>Society</a:t>
                </a:r>
                <a:endParaRPr lang="el-GR" sz="2600">
                  <a:latin typeface="Arial" charset="0"/>
                </a:endParaRPr>
              </a:p>
            </p:txBody>
          </p:sp>
          <p:sp>
            <p:nvSpPr>
              <p:cNvPr id="242695" name="AutoShape 7"/>
              <p:cNvSpPr>
                <a:spLocks noChangeArrowheads="1"/>
              </p:cNvSpPr>
              <p:nvPr/>
            </p:nvSpPr>
            <p:spPr bwMode="auto">
              <a:xfrm>
                <a:off x="3240" y="6120"/>
                <a:ext cx="4320" cy="1800"/>
              </a:xfrm>
              <a:prstGeom prst="triangle">
                <a:avLst>
                  <a:gd name="adj" fmla="val 50000"/>
                </a:avLst>
              </a:prstGeom>
              <a:solidFill>
                <a:srgbClr val="33CCFF">
                  <a:alpha val="85881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500"/>
                  </a:spcBef>
                </a:pPr>
                <a:r>
                  <a:rPr lang="en-US" sz="2400">
                    <a:latin typeface="Arial" charset="0"/>
                  </a:rPr>
                  <a:t>Sustainable</a:t>
                </a:r>
                <a:r>
                  <a:rPr lang="el-GR" sz="2400">
                    <a:latin typeface="Arial" charset="0"/>
                  </a:rPr>
                  <a:t> </a:t>
                </a:r>
                <a:r>
                  <a:rPr lang="en-US" sz="2400">
                    <a:latin typeface="Arial" charset="0"/>
                  </a:rPr>
                  <a:t>Development</a:t>
                </a:r>
                <a:endParaRPr lang="el-GR" sz="2400">
                  <a:latin typeface="Arial" charset="0"/>
                </a:endParaRPr>
              </a:p>
            </p:txBody>
          </p:sp>
        </p:grpSp>
        <p:sp>
          <p:nvSpPr>
            <p:cNvPr id="242696" name="Rectangle 8"/>
            <p:cNvSpPr>
              <a:spLocks noChangeArrowheads="1"/>
            </p:cNvSpPr>
            <p:nvPr/>
          </p:nvSpPr>
          <p:spPr bwMode="auto">
            <a:xfrm>
              <a:off x="884" y="2886"/>
              <a:ext cx="3130" cy="453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rgbClr val="003366"/>
                  </a:solidFill>
                  <a:latin typeface="Arial" charset="0"/>
                </a:rPr>
                <a:t>Expansion of EE =&gt; Education</a:t>
              </a:r>
              <a:r>
                <a:rPr lang="el-GR" sz="2400">
                  <a:solidFill>
                    <a:srgbClr val="003366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6537325" y="5181600"/>
            <a:ext cx="2454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Verdana" pitchFamily="34" charset="0"/>
              </a:rPr>
              <a:t>Education for Environment &amp; Sustainability (EfES)</a:t>
            </a:r>
            <a:endParaRPr lang="el-GR" sz="20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H="1">
            <a:off x="6224588" y="6032500"/>
            <a:ext cx="503237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52"/>
            <a:ext cx="9144000" cy="1762148"/>
          </a:xfrm>
        </p:spPr>
        <p:txBody>
          <a:bodyPr/>
          <a:lstStyle/>
          <a:p>
            <a: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Thessaloniki International Conference result: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Oval 2"/>
          <p:cNvSpPr>
            <a:spLocks noChangeArrowheads="1"/>
          </p:cNvSpPr>
          <p:nvPr/>
        </p:nvSpPr>
        <p:spPr bwMode="auto">
          <a:xfrm>
            <a:off x="1143000" y="1857375"/>
            <a:ext cx="3240088" cy="3095625"/>
          </a:xfrm>
          <a:prstGeom prst="ellipse">
            <a:avLst/>
          </a:prstGeom>
          <a:solidFill>
            <a:srgbClr val="FFFF99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charset="0"/>
              </a:rPr>
              <a:t>ECONOMY</a:t>
            </a:r>
            <a:endParaRPr lang="el-GR" sz="32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243715" name="Oval 3"/>
          <p:cNvSpPr>
            <a:spLocks noChangeArrowheads="1"/>
          </p:cNvSpPr>
          <p:nvPr/>
        </p:nvSpPr>
        <p:spPr bwMode="auto">
          <a:xfrm>
            <a:off x="3879850" y="1857375"/>
            <a:ext cx="3240088" cy="3095625"/>
          </a:xfrm>
          <a:prstGeom prst="ellipse">
            <a:avLst/>
          </a:prstGeom>
          <a:solidFill>
            <a:srgbClr val="CCFFFF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charset="0"/>
              </a:rPr>
              <a:t>SOCIETY</a:t>
            </a:r>
            <a:endParaRPr lang="el-GR" sz="32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243716" name="Oval 4"/>
          <p:cNvSpPr>
            <a:spLocks noChangeArrowheads="1"/>
          </p:cNvSpPr>
          <p:nvPr/>
        </p:nvSpPr>
        <p:spPr bwMode="auto">
          <a:xfrm>
            <a:off x="2582863" y="3152775"/>
            <a:ext cx="3240087" cy="3095625"/>
          </a:xfrm>
          <a:prstGeom prst="ellipse">
            <a:avLst/>
          </a:prstGeom>
          <a:solidFill>
            <a:srgbClr val="CCFFCC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3200" b="0"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r>
              <a:rPr lang="en-US" sz="3200">
                <a:solidFill>
                  <a:srgbClr val="000000"/>
                </a:solidFill>
                <a:latin typeface="Arial" charset="0"/>
              </a:rPr>
              <a:t>ENVIRONMENT</a:t>
            </a:r>
            <a:endParaRPr lang="en-GB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52400" y="228600"/>
            <a:ext cx="8991600" cy="120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 attempt was made by the EU to define SD as the common place of the three components. This scheme asks that all three are satisfied in the same degree simultaneously!</a:t>
            </a:r>
          </a:p>
        </p:txBody>
      </p:sp>
      <p:sp>
        <p:nvSpPr>
          <p:cNvPr id="243718" name="Oval 6"/>
          <p:cNvSpPr>
            <a:spLocks noChangeArrowheads="1"/>
          </p:cNvSpPr>
          <p:nvPr/>
        </p:nvSpPr>
        <p:spPr bwMode="auto">
          <a:xfrm>
            <a:off x="3917950" y="3114675"/>
            <a:ext cx="457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326188" y="4495800"/>
            <a:ext cx="2589212" cy="220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5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Sustainable Development</a:t>
            </a:r>
            <a:b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Education for Sustainable  Development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5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n-US" sz="35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3720" name="Line 8"/>
          <p:cNvSpPr>
            <a:spLocks noChangeShapeType="1"/>
          </p:cNvSpPr>
          <p:nvPr/>
        </p:nvSpPr>
        <p:spPr bwMode="auto">
          <a:xfrm flipH="1" flipV="1">
            <a:off x="4222750" y="3724275"/>
            <a:ext cx="2057400" cy="167640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500043"/>
            <a:ext cx="8929718" cy="1285883"/>
          </a:xfrm>
        </p:spPr>
        <p:txBody>
          <a:bodyPr anchor="ctr" anchorCtr="1">
            <a:normAutofit/>
          </a:bodyPr>
          <a:lstStyle/>
          <a:p>
            <a:r>
              <a:rPr lang="en-US" sz="4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Thessaloniki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2349500"/>
            <a:ext cx="9001157" cy="4248150"/>
          </a:xfrm>
        </p:spPr>
        <p:txBody>
          <a:bodyPr/>
          <a:lstStyle/>
          <a:p>
            <a:pPr marL="0" indent="20638"/>
            <a:r>
              <a:rPr lang="en-US" sz="2600" dirty="0"/>
              <a:t>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 ERA-21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campaign by MIO-ECSDE and other initiatives</a:t>
            </a:r>
          </a:p>
          <a:p>
            <a:pPr marL="0" indent="20638"/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Bali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2002 Preparation meeting of WSSD</a:t>
            </a:r>
          </a:p>
          <a:p>
            <a:pPr marL="0" indent="20638"/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WSSD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Johannesburg 2002, establishment of MEDIES as a Type-2 initiative </a:t>
            </a:r>
          </a:p>
          <a:p>
            <a:pPr marL="0" indent="20638"/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20638">
              <a:buFont typeface="Wingdings" pitchFamily="2" charset="2"/>
              <a:buNone/>
            </a:pPr>
            <a:endParaRPr lang="en-US" sz="26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20638">
              <a:buFont typeface="Wingdings" pitchFamily="2" charset="2"/>
              <a:buNone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ESD and the </a:t>
            </a:r>
            <a:r>
              <a:rPr lang="en-US" sz="2600" b="1" dirty="0">
                <a:solidFill>
                  <a:schemeClr val="bg2">
                    <a:lumMod val="25000"/>
                  </a:schemeClr>
                </a:solidFill>
              </a:rPr>
              <a:t>Decade for ESD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20638">
              <a:buFont typeface="Wingdings" pitchFamily="2" charset="2"/>
              <a:buNone/>
            </a:pP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(UNESCO as the lead agency)</a:t>
            </a:r>
          </a:p>
        </p:txBody>
      </p:sp>
      <p:sp>
        <p:nvSpPr>
          <p:cNvPr id="244740" name="Line 4"/>
          <p:cNvSpPr>
            <a:spLocks noChangeShapeType="1"/>
          </p:cNvSpPr>
          <p:nvPr/>
        </p:nvSpPr>
        <p:spPr bwMode="auto">
          <a:xfrm>
            <a:off x="4716463" y="4149725"/>
            <a:ext cx="0" cy="609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16563"/>
            <a:ext cx="9144000" cy="792162"/>
          </a:xfrm>
        </p:spPr>
        <p:txBody>
          <a:bodyPr anchor="ctr" anchorCtr="1">
            <a:no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Sustainable Development is a pyramid and its basis is Education</a:t>
            </a:r>
            <a:endParaRPr lang="el-GR" sz="2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45763" name="Group 3"/>
          <p:cNvGrpSpPr>
            <a:grpSpLocks/>
          </p:cNvGrpSpPr>
          <p:nvPr/>
        </p:nvGrpSpPr>
        <p:grpSpPr bwMode="auto">
          <a:xfrm>
            <a:off x="1763713" y="1557338"/>
            <a:ext cx="5688012" cy="3600450"/>
            <a:chOff x="1111" y="981"/>
            <a:chExt cx="3583" cy="2268"/>
          </a:xfrm>
        </p:grpSpPr>
        <p:sp>
          <p:nvSpPr>
            <p:cNvPr id="245764" name="AutoShape 4"/>
            <p:cNvSpPr>
              <a:spLocks noChangeArrowheads="1"/>
            </p:cNvSpPr>
            <p:nvPr/>
          </p:nvSpPr>
          <p:spPr bwMode="auto">
            <a:xfrm>
              <a:off x="3054" y="2907"/>
              <a:ext cx="1315" cy="342"/>
            </a:xfrm>
            <a:prstGeom prst="wedgeRoundRectCallout">
              <a:avLst>
                <a:gd name="adj1" fmla="val -51796"/>
                <a:gd name="adj2" fmla="val -122954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Education</a:t>
              </a:r>
              <a:endParaRPr lang="el-GR" sz="4000" b="0">
                <a:latin typeface="Arial" charset="0"/>
              </a:endParaRPr>
            </a:p>
          </p:txBody>
        </p:sp>
        <p:sp>
          <p:nvSpPr>
            <p:cNvPr id="245765" name="AutoShape 5"/>
            <p:cNvSpPr>
              <a:spLocks noChangeArrowheads="1"/>
            </p:cNvSpPr>
            <p:nvPr/>
          </p:nvSpPr>
          <p:spPr bwMode="auto">
            <a:xfrm>
              <a:off x="1111" y="1400"/>
              <a:ext cx="1495" cy="360"/>
            </a:xfrm>
            <a:prstGeom prst="wedgeRoundRectCallout">
              <a:avLst>
                <a:gd name="adj1" fmla="val 57620"/>
                <a:gd name="adj2" fmla="val 104926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Environment</a:t>
              </a:r>
              <a:endParaRPr lang="el-GR" sz="4000" b="0">
                <a:latin typeface="Arial" charset="0"/>
              </a:endParaRPr>
            </a:p>
          </p:txBody>
        </p:sp>
        <p:sp>
          <p:nvSpPr>
            <p:cNvPr id="245766" name="AutoShape 6"/>
            <p:cNvSpPr>
              <a:spLocks noChangeArrowheads="1"/>
            </p:cNvSpPr>
            <p:nvPr/>
          </p:nvSpPr>
          <p:spPr bwMode="auto">
            <a:xfrm rot="-7094410">
              <a:off x="2118" y="1474"/>
              <a:ext cx="1597" cy="1045"/>
            </a:xfrm>
            <a:prstGeom prst="rtTriangle">
              <a:avLst/>
            </a:prstGeom>
            <a:solidFill>
              <a:srgbClr val="FFFF99">
                <a:alpha val="8117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Verdana" pitchFamily="34" charset="0"/>
              </a:endParaRPr>
            </a:p>
          </p:txBody>
        </p:sp>
        <p:sp>
          <p:nvSpPr>
            <p:cNvPr id="245767" name="Line 7"/>
            <p:cNvSpPr>
              <a:spLocks noChangeShapeType="1"/>
            </p:cNvSpPr>
            <p:nvPr/>
          </p:nvSpPr>
          <p:spPr bwMode="auto">
            <a:xfrm rot="21120000" flipV="1">
              <a:off x="2038" y="2566"/>
              <a:ext cx="1754" cy="1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5768" name="AutoShape 8"/>
            <p:cNvSpPr>
              <a:spLocks noChangeArrowheads="1"/>
            </p:cNvSpPr>
            <p:nvPr/>
          </p:nvSpPr>
          <p:spPr bwMode="auto">
            <a:xfrm rot="-5115732">
              <a:off x="1571" y="1550"/>
              <a:ext cx="1939" cy="802"/>
            </a:xfrm>
            <a:prstGeom prst="rtTriangle">
              <a:avLst/>
            </a:prstGeom>
            <a:solidFill>
              <a:srgbClr val="CCFFFF">
                <a:alpha val="7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Verdana" pitchFamily="34" charset="0"/>
              </a:endParaRPr>
            </a:p>
          </p:txBody>
        </p:sp>
        <p:sp>
          <p:nvSpPr>
            <p:cNvPr id="245769" name="AutoShape 9"/>
            <p:cNvSpPr>
              <a:spLocks noChangeArrowheads="1"/>
            </p:cNvSpPr>
            <p:nvPr/>
          </p:nvSpPr>
          <p:spPr bwMode="auto">
            <a:xfrm>
              <a:off x="1343" y="2119"/>
              <a:ext cx="1060" cy="301"/>
            </a:xfrm>
            <a:prstGeom prst="wedgeRoundRectCallout">
              <a:avLst>
                <a:gd name="adj1" fmla="val 60745"/>
                <a:gd name="adj2" fmla="val 83569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Society</a:t>
              </a:r>
              <a:endParaRPr lang="el-GR" sz="4000" b="0">
                <a:latin typeface="Arial" charset="0"/>
              </a:endParaRPr>
            </a:p>
          </p:txBody>
        </p:sp>
        <p:sp>
          <p:nvSpPr>
            <p:cNvPr id="245770" name="AutoShape 10"/>
            <p:cNvSpPr>
              <a:spLocks noChangeArrowheads="1"/>
            </p:cNvSpPr>
            <p:nvPr/>
          </p:nvSpPr>
          <p:spPr bwMode="auto">
            <a:xfrm>
              <a:off x="3531" y="1696"/>
              <a:ext cx="1163" cy="382"/>
            </a:xfrm>
            <a:prstGeom prst="wedgeRoundRectCallout">
              <a:avLst>
                <a:gd name="adj1" fmla="val -60329"/>
                <a:gd name="adj2" fmla="val 9466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Economy</a:t>
              </a:r>
              <a:endParaRPr lang="el-GR" sz="4000" b="0">
                <a:latin typeface="Arial" charset="0"/>
              </a:endParaRPr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50825" y="723900"/>
            <a:ext cx="8713788" cy="6477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40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Our vision through the evolution since Thessaloniki</a:t>
            </a:r>
            <a:endParaRPr lang="el-GR" sz="40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1116012" y="304800"/>
            <a:ext cx="6813573" cy="4105275"/>
            <a:chOff x="884" y="436"/>
            <a:chExt cx="3674" cy="2383"/>
          </a:xfrm>
        </p:grpSpPr>
        <p:sp>
          <p:nvSpPr>
            <p:cNvPr id="246787" name="AutoShape 3"/>
            <p:cNvSpPr>
              <a:spLocks noChangeArrowheads="1"/>
            </p:cNvSpPr>
            <p:nvPr/>
          </p:nvSpPr>
          <p:spPr bwMode="auto">
            <a:xfrm>
              <a:off x="2877" y="2460"/>
              <a:ext cx="1347" cy="359"/>
            </a:xfrm>
            <a:prstGeom prst="wedgeRoundRectCallout">
              <a:avLst>
                <a:gd name="adj1" fmla="val -51796"/>
                <a:gd name="adj2" fmla="val -122954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300">
                  <a:latin typeface="Arial" charset="0"/>
                </a:rPr>
                <a:t>Governance</a:t>
              </a:r>
              <a:endParaRPr lang="el-GR" sz="2300" b="0">
                <a:latin typeface="Arial" charset="0"/>
              </a:endParaRPr>
            </a:p>
          </p:txBody>
        </p:sp>
        <p:sp>
          <p:nvSpPr>
            <p:cNvPr id="246788" name="AutoShape 4"/>
            <p:cNvSpPr>
              <a:spLocks noChangeArrowheads="1"/>
            </p:cNvSpPr>
            <p:nvPr/>
          </p:nvSpPr>
          <p:spPr bwMode="auto">
            <a:xfrm>
              <a:off x="884" y="876"/>
              <a:ext cx="1533" cy="311"/>
            </a:xfrm>
            <a:prstGeom prst="wedgeRoundRectCallout">
              <a:avLst>
                <a:gd name="adj1" fmla="val 57620"/>
                <a:gd name="adj2" fmla="val 138727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Environment</a:t>
              </a:r>
              <a:endParaRPr lang="el-GR" sz="4000" b="0">
                <a:latin typeface="Arial" charset="0"/>
              </a:endParaRPr>
            </a:p>
          </p:txBody>
        </p:sp>
        <p:sp>
          <p:nvSpPr>
            <p:cNvPr id="246789" name="AutoShape 5"/>
            <p:cNvSpPr>
              <a:spLocks noChangeArrowheads="1"/>
            </p:cNvSpPr>
            <p:nvPr/>
          </p:nvSpPr>
          <p:spPr bwMode="auto">
            <a:xfrm rot="-7053739">
              <a:off x="1895" y="968"/>
              <a:ext cx="1682" cy="1066"/>
            </a:xfrm>
            <a:prstGeom prst="rtTriangle">
              <a:avLst/>
            </a:prstGeom>
            <a:solidFill>
              <a:srgbClr val="FFFF99">
                <a:alpha val="8117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Verdana" pitchFamily="34" charset="0"/>
              </a:endParaRPr>
            </a:p>
          </p:txBody>
        </p:sp>
        <p:sp>
          <p:nvSpPr>
            <p:cNvPr id="246790" name="Line 6"/>
            <p:cNvSpPr>
              <a:spLocks noChangeShapeType="1"/>
            </p:cNvSpPr>
            <p:nvPr/>
          </p:nvSpPr>
          <p:spPr bwMode="auto">
            <a:xfrm rot="21120000" flipV="1">
              <a:off x="1840" y="2115"/>
              <a:ext cx="1769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6791" name="AutoShape 7"/>
            <p:cNvSpPr>
              <a:spLocks noChangeArrowheads="1"/>
            </p:cNvSpPr>
            <p:nvPr/>
          </p:nvSpPr>
          <p:spPr bwMode="auto">
            <a:xfrm rot="-5115732">
              <a:off x="1337" y="1046"/>
              <a:ext cx="2037" cy="818"/>
            </a:xfrm>
            <a:prstGeom prst="rtTriangle">
              <a:avLst/>
            </a:prstGeom>
            <a:solidFill>
              <a:srgbClr val="CCFFFF">
                <a:alpha val="7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b="0">
                <a:latin typeface="Verdana" pitchFamily="34" charset="0"/>
              </a:endParaRPr>
            </a:p>
          </p:txBody>
        </p:sp>
        <p:sp>
          <p:nvSpPr>
            <p:cNvPr id="246792" name="AutoShape 8"/>
            <p:cNvSpPr>
              <a:spLocks noChangeArrowheads="1"/>
            </p:cNvSpPr>
            <p:nvPr/>
          </p:nvSpPr>
          <p:spPr bwMode="auto">
            <a:xfrm>
              <a:off x="1122" y="1632"/>
              <a:ext cx="1087" cy="316"/>
            </a:xfrm>
            <a:prstGeom prst="wedgeRoundRectCallout">
              <a:avLst>
                <a:gd name="adj1" fmla="val 60745"/>
                <a:gd name="adj2" fmla="val 83569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Society</a:t>
              </a:r>
              <a:endParaRPr lang="el-GR" sz="4000" b="0">
                <a:latin typeface="Arial" charset="0"/>
              </a:endParaRPr>
            </a:p>
          </p:txBody>
        </p:sp>
        <p:sp>
          <p:nvSpPr>
            <p:cNvPr id="246793" name="AutoShape 9"/>
            <p:cNvSpPr>
              <a:spLocks noChangeArrowheads="1"/>
            </p:cNvSpPr>
            <p:nvPr/>
          </p:nvSpPr>
          <p:spPr bwMode="auto">
            <a:xfrm>
              <a:off x="3366" y="1187"/>
              <a:ext cx="1192" cy="402"/>
            </a:xfrm>
            <a:prstGeom prst="wedgeRoundRectCallout">
              <a:avLst>
                <a:gd name="adj1" fmla="val -60329"/>
                <a:gd name="adj2" fmla="val 9466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Economy</a:t>
              </a:r>
              <a:endParaRPr lang="el-GR" sz="4000" b="0">
                <a:latin typeface="Arial" charset="0"/>
              </a:endParaRPr>
            </a:p>
          </p:txBody>
        </p:sp>
      </p:grp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However, with Education alone we cannot transform all development into a sustainable one. Education is only one component of the overall “Governance”. The basis here is Governance. </a:t>
            </a:r>
            <a:endParaRPr lang="el-GR" sz="2400" b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1000100" y="304800"/>
            <a:ext cx="6715172" cy="4016375"/>
            <a:chOff x="1021" y="555"/>
            <a:chExt cx="3537" cy="2530"/>
          </a:xfrm>
        </p:grpSpPr>
        <p:sp>
          <p:nvSpPr>
            <p:cNvPr id="247811" name="AutoShape 3"/>
            <p:cNvSpPr>
              <a:spLocks noChangeArrowheads="1"/>
            </p:cNvSpPr>
            <p:nvPr/>
          </p:nvSpPr>
          <p:spPr bwMode="auto">
            <a:xfrm>
              <a:off x="3198" y="2750"/>
              <a:ext cx="1298" cy="335"/>
            </a:xfrm>
            <a:prstGeom prst="wedgeRoundRectCallout">
              <a:avLst>
                <a:gd name="adj1" fmla="val -51796"/>
                <a:gd name="adj2" fmla="val -122954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200">
                  <a:latin typeface="Arial" charset="0"/>
                </a:rPr>
                <a:t>Environment</a:t>
              </a:r>
              <a:endParaRPr lang="el-GR" sz="2200" b="0">
                <a:latin typeface="Arial" charset="0"/>
              </a:endParaRPr>
            </a:p>
          </p:txBody>
        </p:sp>
        <p:sp>
          <p:nvSpPr>
            <p:cNvPr id="247812" name="AutoShape 4"/>
            <p:cNvSpPr>
              <a:spLocks noChangeArrowheads="1"/>
            </p:cNvSpPr>
            <p:nvPr/>
          </p:nvSpPr>
          <p:spPr bwMode="auto">
            <a:xfrm>
              <a:off x="1021" y="1074"/>
              <a:ext cx="1476" cy="290"/>
            </a:xfrm>
            <a:prstGeom prst="wedgeRoundRectCallout">
              <a:avLst>
                <a:gd name="adj1" fmla="val 57620"/>
                <a:gd name="adj2" fmla="val 138727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Governance</a:t>
              </a:r>
              <a:endParaRPr lang="el-GR" sz="4000" b="0">
                <a:latin typeface="Arial" charset="0"/>
              </a:endParaRPr>
            </a:p>
          </p:txBody>
        </p:sp>
        <p:grpSp>
          <p:nvGrpSpPr>
            <p:cNvPr id="247813" name="Group 5"/>
            <p:cNvGrpSpPr>
              <a:grpSpLocks/>
            </p:cNvGrpSpPr>
            <p:nvPr/>
          </p:nvGrpSpPr>
          <p:grpSpPr bwMode="auto">
            <a:xfrm>
              <a:off x="1984" y="555"/>
              <a:ext cx="1990" cy="2264"/>
              <a:chOff x="1984" y="555"/>
              <a:chExt cx="1990" cy="2264"/>
            </a:xfrm>
          </p:grpSpPr>
          <p:sp>
            <p:nvSpPr>
              <p:cNvPr id="247814" name="AutoShape 6"/>
              <p:cNvSpPr>
                <a:spLocks noChangeArrowheads="1"/>
              </p:cNvSpPr>
              <p:nvPr/>
            </p:nvSpPr>
            <p:spPr bwMode="auto">
              <a:xfrm rot="-7308768">
                <a:off x="1967" y="1138"/>
                <a:ext cx="1900" cy="1142"/>
              </a:xfrm>
              <a:prstGeom prst="rtTriangle">
                <a:avLst/>
              </a:prstGeom>
              <a:solidFill>
                <a:srgbClr val="FFFF99">
                  <a:alpha val="8117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  <p:sp>
            <p:nvSpPr>
              <p:cNvPr id="247815" name="Line 7"/>
              <p:cNvSpPr>
                <a:spLocks noChangeShapeType="1"/>
              </p:cNvSpPr>
              <p:nvPr/>
            </p:nvSpPr>
            <p:spPr bwMode="auto">
              <a:xfrm rot="20907314" flipV="1">
                <a:off x="1984" y="2377"/>
                <a:ext cx="1990" cy="2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7816" name="AutoShape 8"/>
              <p:cNvSpPr>
                <a:spLocks noChangeArrowheads="1"/>
              </p:cNvSpPr>
              <p:nvPr/>
            </p:nvSpPr>
            <p:spPr bwMode="auto">
              <a:xfrm rot="-5400000">
                <a:off x="1355" y="1248"/>
                <a:ext cx="2264" cy="877"/>
              </a:xfrm>
              <a:prstGeom prst="rtTriangle">
                <a:avLst/>
              </a:prstGeom>
              <a:solidFill>
                <a:srgbClr val="CCFFFF">
                  <a:alpha val="7294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</p:grpSp>
        <p:sp>
          <p:nvSpPr>
            <p:cNvPr id="247817" name="AutoShape 9"/>
            <p:cNvSpPr>
              <a:spLocks noChangeArrowheads="1"/>
            </p:cNvSpPr>
            <p:nvPr/>
          </p:nvSpPr>
          <p:spPr bwMode="auto">
            <a:xfrm>
              <a:off x="1250" y="1779"/>
              <a:ext cx="1046" cy="295"/>
            </a:xfrm>
            <a:prstGeom prst="wedgeRoundRectCallout">
              <a:avLst>
                <a:gd name="adj1" fmla="val 60745"/>
                <a:gd name="adj2" fmla="val 83569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dirty="0">
                  <a:latin typeface="Arial" charset="0"/>
                </a:rPr>
                <a:t>Society</a:t>
              </a:r>
              <a:endParaRPr lang="el-GR" sz="4000" b="0" dirty="0">
                <a:latin typeface="Arial" charset="0"/>
              </a:endParaRPr>
            </a:p>
          </p:txBody>
        </p:sp>
        <p:sp>
          <p:nvSpPr>
            <p:cNvPr id="247818" name="AutoShape 10"/>
            <p:cNvSpPr>
              <a:spLocks noChangeArrowheads="1"/>
            </p:cNvSpPr>
            <p:nvPr/>
          </p:nvSpPr>
          <p:spPr bwMode="auto">
            <a:xfrm>
              <a:off x="3410" y="1364"/>
              <a:ext cx="1148" cy="375"/>
            </a:xfrm>
            <a:prstGeom prst="wedgeRoundRectCallout">
              <a:avLst>
                <a:gd name="adj1" fmla="val -60329"/>
                <a:gd name="adj2" fmla="val 9466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Economy</a:t>
              </a:r>
              <a:endParaRPr lang="el-GR" sz="4000" b="0">
                <a:latin typeface="Arial" charset="0"/>
              </a:endParaRPr>
            </a:p>
          </p:txBody>
        </p:sp>
      </p:grp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0" y="4581525"/>
            <a:ext cx="9144000" cy="201612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26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 fact, this scheme where environment is the natural basis and all other three are human </a:t>
            </a:r>
            <a:r>
              <a:rPr lang="en-US" sz="2600" b="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overstructures</a:t>
            </a:r>
            <a:r>
              <a:rPr lang="en-US" sz="26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is very close, but still different representation of the original starting point of EE. </a:t>
            </a:r>
            <a:endParaRPr lang="el-GR" sz="2600" b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34050"/>
            <a:ext cx="9144000" cy="927100"/>
          </a:xfrm>
        </p:spPr>
        <p:txBody>
          <a:bodyPr/>
          <a:lstStyle/>
          <a:p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Analysis of Governance</a:t>
            </a:r>
            <a:r>
              <a:rPr lang="el-GR" sz="2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bg2">
                    <a:lumMod val="25000"/>
                  </a:schemeClr>
                </a:solidFill>
              </a:rPr>
              <a:t>for the Implementation of SD</a:t>
            </a:r>
            <a:r>
              <a:rPr lang="el-GR" sz="2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pSp>
        <p:nvGrpSpPr>
          <p:cNvPr id="248835" name="Group 3"/>
          <p:cNvGrpSpPr>
            <a:grpSpLocks/>
          </p:cNvGrpSpPr>
          <p:nvPr/>
        </p:nvGrpSpPr>
        <p:grpSpPr bwMode="auto">
          <a:xfrm>
            <a:off x="1071538" y="857232"/>
            <a:ext cx="7172350" cy="4483100"/>
            <a:chOff x="612" y="515"/>
            <a:chExt cx="3915" cy="2729"/>
          </a:xfrm>
        </p:grpSpPr>
        <p:sp>
          <p:nvSpPr>
            <p:cNvPr id="248836" name="AutoShape 4"/>
            <p:cNvSpPr>
              <a:spLocks noChangeArrowheads="1"/>
            </p:cNvSpPr>
            <p:nvPr/>
          </p:nvSpPr>
          <p:spPr bwMode="auto">
            <a:xfrm>
              <a:off x="3079" y="2909"/>
              <a:ext cx="1298" cy="335"/>
            </a:xfrm>
            <a:prstGeom prst="wedgeRoundRectCallout">
              <a:avLst>
                <a:gd name="adj1" fmla="val -51796"/>
                <a:gd name="adj2" fmla="val -122954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200">
                  <a:latin typeface="Arial" charset="0"/>
                </a:rPr>
                <a:t>Governance</a:t>
              </a:r>
              <a:endParaRPr lang="el-GR" sz="2200" b="0">
                <a:latin typeface="Arial" charset="0"/>
              </a:endParaRPr>
            </a:p>
          </p:txBody>
        </p:sp>
        <p:sp>
          <p:nvSpPr>
            <p:cNvPr id="248837" name="AutoShape 5"/>
            <p:cNvSpPr>
              <a:spLocks noChangeArrowheads="1"/>
            </p:cNvSpPr>
            <p:nvPr/>
          </p:nvSpPr>
          <p:spPr bwMode="auto">
            <a:xfrm>
              <a:off x="930" y="1371"/>
              <a:ext cx="1476" cy="290"/>
            </a:xfrm>
            <a:prstGeom prst="wedgeRoundRectCallout">
              <a:avLst>
                <a:gd name="adj1" fmla="val 57620"/>
                <a:gd name="adj2" fmla="val 138727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Institutions</a:t>
              </a:r>
              <a:endParaRPr lang="el-GR" sz="4000" b="0">
                <a:latin typeface="Arial" charset="0"/>
              </a:endParaRPr>
            </a:p>
          </p:txBody>
        </p:sp>
        <p:grpSp>
          <p:nvGrpSpPr>
            <p:cNvPr id="248838" name="Group 6"/>
            <p:cNvGrpSpPr>
              <a:grpSpLocks/>
            </p:cNvGrpSpPr>
            <p:nvPr/>
          </p:nvGrpSpPr>
          <p:grpSpPr bwMode="auto">
            <a:xfrm>
              <a:off x="1698" y="515"/>
              <a:ext cx="2350" cy="2355"/>
              <a:chOff x="1698" y="515"/>
              <a:chExt cx="2350" cy="2355"/>
            </a:xfrm>
          </p:grpSpPr>
          <p:sp>
            <p:nvSpPr>
              <p:cNvPr id="248839" name="AutoShape 7"/>
              <p:cNvSpPr>
                <a:spLocks noChangeArrowheads="1"/>
              </p:cNvSpPr>
              <p:nvPr/>
            </p:nvSpPr>
            <p:spPr bwMode="auto">
              <a:xfrm rot="-7197722">
                <a:off x="1978" y="1084"/>
                <a:ext cx="1909" cy="1340"/>
              </a:xfrm>
              <a:prstGeom prst="rtTriangle">
                <a:avLst/>
              </a:prstGeom>
              <a:solidFill>
                <a:srgbClr val="FFFF99">
                  <a:alpha val="81175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  <p:sp>
            <p:nvSpPr>
              <p:cNvPr id="248840" name="Line 8"/>
              <p:cNvSpPr>
                <a:spLocks noChangeShapeType="1"/>
              </p:cNvSpPr>
              <p:nvPr/>
            </p:nvSpPr>
            <p:spPr bwMode="auto">
              <a:xfrm rot="21120000" flipV="1">
                <a:off x="1698" y="2385"/>
                <a:ext cx="2350" cy="2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8841" name="AutoShape 9"/>
              <p:cNvSpPr>
                <a:spLocks noChangeArrowheads="1"/>
              </p:cNvSpPr>
              <p:nvPr/>
            </p:nvSpPr>
            <p:spPr bwMode="auto">
              <a:xfrm rot="-5115732">
                <a:off x="1219" y="1152"/>
                <a:ext cx="2355" cy="1082"/>
              </a:xfrm>
              <a:prstGeom prst="rtTriangle">
                <a:avLst/>
              </a:prstGeom>
              <a:solidFill>
                <a:srgbClr val="CC99FF">
                  <a:alpha val="7294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</p:grpSp>
        <p:sp>
          <p:nvSpPr>
            <p:cNvPr id="248842" name="AutoShape 10"/>
            <p:cNvSpPr>
              <a:spLocks noChangeArrowheads="1"/>
            </p:cNvSpPr>
            <p:nvPr/>
          </p:nvSpPr>
          <p:spPr bwMode="auto">
            <a:xfrm>
              <a:off x="612" y="2097"/>
              <a:ext cx="1678" cy="517"/>
            </a:xfrm>
            <a:prstGeom prst="wedgeRoundRectCallout">
              <a:avLst>
                <a:gd name="adj1" fmla="val 70204"/>
                <a:gd name="adj2" fmla="val 26208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Science </a:t>
              </a:r>
            </a:p>
            <a:p>
              <a:pPr algn="ctr"/>
              <a:r>
                <a:rPr lang="en-US" sz="2400">
                  <a:latin typeface="Arial" charset="0"/>
                </a:rPr>
                <a:t>&amp; Technology</a:t>
              </a:r>
              <a:endParaRPr lang="el-GR" sz="4000" b="0">
                <a:latin typeface="Arial" charset="0"/>
              </a:endParaRPr>
            </a:p>
          </p:txBody>
        </p:sp>
        <p:sp>
          <p:nvSpPr>
            <p:cNvPr id="248843" name="AutoShape 11"/>
            <p:cNvSpPr>
              <a:spLocks noChangeArrowheads="1"/>
            </p:cNvSpPr>
            <p:nvPr/>
          </p:nvSpPr>
          <p:spPr bwMode="auto">
            <a:xfrm>
              <a:off x="3379" y="1639"/>
              <a:ext cx="1148" cy="375"/>
            </a:xfrm>
            <a:prstGeom prst="wedgeRoundRectCallout">
              <a:avLst>
                <a:gd name="adj1" fmla="val -60329"/>
                <a:gd name="adj2" fmla="val 94662"/>
                <a:gd name="adj3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Arial" charset="0"/>
                </a:rPr>
                <a:t>Education</a:t>
              </a:r>
              <a:endParaRPr lang="el-GR" sz="4000" b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0"/>
            <a:ext cx="8929718" cy="1714487"/>
          </a:xfrm>
        </p:spPr>
        <p:txBody>
          <a:bodyPr anchor="ctr" anchorCtr="1">
            <a:normAutofit/>
          </a:bodyPr>
          <a:lstStyle/>
          <a:p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the previous figures we have Sustainable Development as a double pyramid. One of its facets is Education </a:t>
            </a:r>
            <a:endParaRPr lang="el-GR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9859" name="Line 3"/>
          <p:cNvSpPr>
            <a:spLocks noChangeShapeType="1"/>
          </p:cNvSpPr>
          <p:nvPr/>
        </p:nvSpPr>
        <p:spPr bwMode="auto">
          <a:xfrm flipV="1">
            <a:off x="3530600" y="3644900"/>
            <a:ext cx="20129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9860" name="Line 18"/>
          <p:cNvSpPr>
            <a:spLocks noChangeShapeType="1"/>
          </p:cNvSpPr>
          <p:nvPr/>
        </p:nvSpPr>
        <p:spPr bwMode="auto">
          <a:xfrm>
            <a:off x="3563938" y="3657600"/>
            <a:ext cx="1944687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49861" name="Group 4"/>
          <p:cNvGrpSpPr>
            <a:grpSpLocks/>
          </p:cNvGrpSpPr>
          <p:nvPr/>
        </p:nvGrpSpPr>
        <p:grpSpPr bwMode="auto">
          <a:xfrm>
            <a:off x="1828800" y="1905000"/>
            <a:ext cx="6192838" cy="3887788"/>
            <a:chOff x="1202" y="1162"/>
            <a:chExt cx="3901" cy="2449"/>
          </a:xfrm>
        </p:grpSpPr>
        <p:sp>
          <p:nvSpPr>
            <p:cNvPr id="249862" name="AutoShape 5"/>
            <p:cNvSpPr>
              <a:spLocks noChangeArrowheads="1"/>
            </p:cNvSpPr>
            <p:nvPr/>
          </p:nvSpPr>
          <p:spPr bwMode="auto">
            <a:xfrm rot="10800000">
              <a:off x="3697" y="2432"/>
              <a:ext cx="1406" cy="408"/>
            </a:xfrm>
            <a:prstGeom prst="wedgeRoundRectCallout">
              <a:avLst>
                <a:gd name="adj1" fmla="val 97579"/>
                <a:gd name="adj2" fmla="val 12255"/>
                <a:gd name="adj3" fmla="val 16667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Education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  <p:grpSp>
          <p:nvGrpSpPr>
            <p:cNvPr id="249863" name="Group 6"/>
            <p:cNvGrpSpPr>
              <a:grpSpLocks/>
            </p:cNvGrpSpPr>
            <p:nvPr/>
          </p:nvGrpSpPr>
          <p:grpSpPr bwMode="auto">
            <a:xfrm>
              <a:off x="2358" y="1162"/>
              <a:ext cx="998" cy="2313"/>
              <a:chOff x="2381" y="890"/>
              <a:chExt cx="998" cy="2313"/>
            </a:xfrm>
          </p:grpSpPr>
          <p:grpSp>
            <p:nvGrpSpPr>
              <p:cNvPr id="249864" name="Group 7"/>
              <p:cNvGrpSpPr>
                <a:grpSpLocks/>
              </p:cNvGrpSpPr>
              <p:nvPr/>
            </p:nvGrpSpPr>
            <p:grpSpPr bwMode="auto">
              <a:xfrm rot="10800000">
                <a:off x="2381" y="1933"/>
                <a:ext cx="998" cy="1270"/>
                <a:chOff x="2517" y="2160"/>
                <a:chExt cx="998" cy="1270"/>
              </a:xfrm>
            </p:grpSpPr>
            <p:sp>
              <p:nvSpPr>
                <p:cNvPr id="249865" name="AutoShape 8"/>
                <p:cNvSpPr>
                  <a:spLocks noChangeArrowheads="1"/>
                </p:cNvSpPr>
                <p:nvPr/>
              </p:nvSpPr>
              <p:spPr bwMode="auto">
                <a:xfrm rot="-802798">
                  <a:off x="2835" y="2160"/>
                  <a:ext cx="680" cy="1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 b="0">
                    <a:latin typeface="Verdana" pitchFamily="34" charset="0"/>
                  </a:endParaRPr>
                </a:p>
              </p:txBody>
            </p:sp>
            <p:sp>
              <p:nvSpPr>
                <p:cNvPr id="249866" name="AutoShape 9"/>
                <p:cNvSpPr>
                  <a:spLocks noChangeArrowheads="1"/>
                </p:cNvSpPr>
                <p:nvPr/>
              </p:nvSpPr>
              <p:spPr bwMode="auto">
                <a:xfrm rot="795848">
                  <a:off x="2517" y="2160"/>
                  <a:ext cx="680" cy="1270"/>
                </a:xfrm>
                <a:prstGeom prst="triangle">
                  <a:avLst>
                    <a:gd name="adj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n-US" b="0">
                    <a:latin typeface="Verdana" pitchFamily="34" charset="0"/>
                  </a:endParaRPr>
                </a:p>
              </p:txBody>
            </p:sp>
          </p:grpSp>
          <p:sp>
            <p:nvSpPr>
              <p:cNvPr id="249867" name="AutoShape 10"/>
              <p:cNvSpPr>
                <a:spLocks noChangeArrowheads="1"/>
              </p:cNvSpPr>
              <p:nvPr/>
            </p:nvSpPr>
            <p:spPr bwMode="auto">
              <a:xfrm rot="-802798">
                <a:off x="2699" y="890"/>
                <a:ext cx="680" cy="12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  <p:sp>
            <p:nvSpPr>
              <p:cNvPr id="249868" name="AutoShape 11"/>
              <p:cNvSpPr>
                <a:spLocks noChangeArrowheads="1"/>
              </p:cNvSpPr>
              <p:nvPr/>
            </p:nvSpPr>
            <p:spPr bwMode="auto">
              <a:xfrm rot="795848">
                <a:off x="2381" y="890"/>
                <a:ext cx="680" cy="127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</p:grpSp>
        <p:sp>
          <p:nvSpPr>
            <p:cNvPr id="249869" name="AutoShape 12"/>
            <p:cNvSpPr>
              <a:spLocks noChangeArrowheads="1"/>
            </p:cNvSpPr>
            <p:nvPr/>
          </p:nvSpPr>
          <p:spPr bwMode="auto">
            <a:xfrm>
              <a:off x="3198" y="1706"/>
              <a:ext cx="1678" cy="317"/>
            </a:xfrm>
            <a:prstGeom prst="wedgeRoundRectCallout">
              <a:avLst>
                <a:gd name="adj1" fmla="val -52444"/>
                <a:gd name="adj2" fmla="val 9637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Environment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  <p:sp>
          <p:nvSpPr>
            <p:cNvPr id="249870" name="AutoShape 13"/>
            <p:cNvSpPr>
              <a:spLocks noChangeArrowheads="1"/>
            </p:cNvSpPr>
            <p:nvPr/>
          </p:nvSpPr>
          <p:spPr bwMode="auto">
            <a:xfrm>
              <a:off x="3016" y="3113"/>
              <a:ext cx="1452" cy="498"/>
            </a:xfrm>
            <a:prstGeom prst="wedgeRoundRectCallout">
              <a:avLst>
                <a:gd name="adj1" fmla="val -43528"/>
                <a:gd name="adj2" fmla="val -109236"/>
                <a:gd name="adj3" fmla="val 1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Science &amp; Technology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  <p:sp>
          <p:nvSpPr>
            <p:cNvPr id="249871" name="AutoShape 14"/>
            <p:cNvSpPr>
              <a:spLocks noChangeArrowheads="1"/>
            </p:cNvSpPr>
            <p:nvPr/>
          </p:nvSpPr>
          <p:spPr bwMode="auto">
            <a:xfrm rot="10800000">
              <a:off x="1202" y="1661"/>
              <a:ext cx="1224" cy="318"/>
            </a:xfrm>
            <a:prstGeom prst="wedgeRoundRectCallout">
              <a:avLst>
                <a:gd name="adj1" fmla="val -66259"/>
                <a:gd name="adj2" fmla="val -57236"/>
                <a:gd name="adj3" fmla="val 1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Society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  <p:sp>
          <p:nvSpPr>
            <p:cNvPr id="249872" name="AutoShape 15"/>
            <p:cNvSpPr>
              <a:spLocks noChangeArrowheads="1"/>
            </p:cNvSpPr>
            <p:nvPr/>
          </p:nvSpPr>
          <p:spPr bwMode="auto">
            <a:xfrm>
              <a:off x="3107" y="1162"/>
              <a:ext cx="1179" cy="363"/>
            </a:xfrm>
            <a:prstGeom prst="wedgeRoundRectCallout">
              <a:avLst>
                <a:gd name="adj1" fmla="val -69167"/>
                <a:gd name="adj2" fmla="val 136227"/>
                <a:gd name="adj3" fmla="val 16667"/>
              </a:avLst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Economy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  <p:sp>
          <p:nvSpPr>
            <p:cNvPr id="249873" name="AutoShape 16"/>
            <p:cNvSpPr>
              <a:spLocks noChangeArrowheads="1"/>
            </p:cNvSpPr>
            <p:nvPr/>
          </p:nvSpPr>
          <p:spPr bwMode="auto">
            <a:xfrm rot="10800000">
              <a:off x="1474" y="3067"/>
              <a:ext cx="1315" cy="317"/>
            </a:xfrm>
            <a:prstGeom prst="wedgeRoundRectCallout">
              <a:avLst>
                <a:gd name="adj1" fmla="val -40727"/>
                <a:gd name="adj2" fmla="val 128861"/>
                <a:gd name="adj3" fmla="val 1666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Institutions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</p:grpSp>
      <p:sp>
        <p:nvSpPr>
          <p:cNvPr id="249874" name="Text Box 17"/>
          <p:cNvSpPr txBox="1">
            <a:spLocks noChangeArrowheads="1"/>
          </p:cNvSpPr>
          <p:nvPr/>
        </p:nvSpPr>
        <p:spPr bwMode="auto">
          <a:xfrm>
            <a:off x="3581400" y="3581400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3366"/>
                </a:solidFill>
                <a:latin typeface="Arial" charset="0"/>
              </a:rPr>
              <a:t>Governance</a:t>
            </a:r>
            <a:endParaRPr lang="el-GR" sz="2000" i="1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dynamic system</a:t>
            </a:r>
            <a:endParaRPr lang="el-GR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concepts, the institutions involved 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the level of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comprehension/interpretation”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of them (BRs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EE, ESD</a:t>
            </a:r>
            <a:r>
              <a:rPr lang="el-GR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are not static but evolving, having multiple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nuances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approaches. They are open to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explanations, clarifications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further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“enrichment”</a:t>
            </a:r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882" name="Group 2"/>
          <p:cNvGrpSpPr>
            <a:grpSpLocks/>
          </p:cNvGrpSpPr>
          <p:nvPr/>
        </p:nvGrpSpPr>
        <p:grpSpPr bwMode="auto">
          <a:xfrm>
            <a:off x="609600" y="1524000"/>
            <a:ext cx="8172450" cy="5026025"/>
            <a:chOff x="431" y="627"/>
            <a:chExt cx="5148" cy="3166"/>
          </a:xfrm>
        </p:grpSpPr>
        <p:sp>
          <p:nvSpPr>
            <p:cNvPr id="250883" name="AutoShape 3"/>
            <p:cNvSpPr>
              <a:spLocks noChangeArrowheads="1"/>
            </p:cNvSpPr>
            <p:nvPr/>
          </p:nvSpPr>
          <p:spPr bwMode="auto">
            <a:xfrm rot="10800000">
              <a:off x="3133" y="2305"/>
              <a:ext cx="2446" cy="591"/>
            </a:xfrm>
            <a:prstGeom prst="wedgeRoundRectCallout">
              <a:avLst>
                <a:gd name="adj1" fmla="val 70523"/>
                <a:gd name="adj2" fmla="val 21741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en-US" sz="2200">
                  <a:solidFill>
                    <a:srgbClr val="CC6600"/>
                  </a:solidFill>
                  <a:latin typeface="Arial" charset="0"/>
                </a:rPr>
                <a:t>Education</a:t>
              </a:r>
              <a:r>
                <a:rPr lang="en-US" sz="2200">
                  <a:latin typeface="Arial" charset="0"/>
                </a:rPr>
                <a:t> </a:t>
              </a:r>
              <a:r>
                <a:rPr lang="en-US" sz="2200">
                  <a:solidFill>
                    <a:schemeClr val="bg1"/>
                  </a:solidFill>
                  <a:latin typeface="Arial" charset="0"/>
                </a:rPr>
                <a:t>for Sustainable Development</a:t>
              </a:r>
              <a:endParaRPr lang="el-GR" sz="220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250884" name="Group 4"/>
            <p:cNvGrpSpPr>
              <a:grpSpLocks/>
            </p:cNvGrpSpPr>
            <p:nvPr/>
          </p:nvGrpSpPr>
          <p:grpSpPr bwMode="auto">
            <a:xfrm>
              <a:off x="2122" y="1352"/>
              <a:ext cx="754" cy="1815"/>
              <a:chOff x="2381" y="890"/>
              <a:chExt cx="998" cy="2313"/>
            </a:xfrm>
          </p:grpSpPr>
          <p:grpSp>
            <p:nvGrpSpPr>
              <p:cNvPr id="250885" name="Group 5"/>
              <p:cNvGrpSpPr>
                <a:grpSpLocks/>
              </p:cNvGrpSpPr>
              <p:nvPr/>
            </p:nvGrpSpPr>
            <p:grpSpPr bwMode="auto">
              <a:xfrm rot="10800000">
                <a:off x="2381" y="1933"/>
                <a:ext cx="998" cy="1270"/>
                <a:chOff x="2517" y="2160"/>
                <a:chExt cx="998" cy="1270"/>
              </a:xfrm>
            </p:grpSpPr>
            <p:sp>
              <p:nvSpPr>
                <p:cNvPr id="250886" name="AutoShape 6"/>
                <p:cNvSpPr>
                  <a:spLocks noChangeArrowheads="1"/>
                </p:cNvSpPr>
                <p:nvPr/>
              </p:nvSpPr>
              <p:spPr bwMode="auto">
                <a:xfrm rot="-802798">
                  <a:off x="2835" y="2160"/>
                  <a:ext cx="680" cy="127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C0C0">
                    <a:alpha val="74117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="0">
                    <a:latin typeface="Verdana" pitchFamily="34" charset="0"/>
                  </a:endParaRPr>
                </a:p>
              </p:txBody>
            </p:sp>
            <p:sp>
              <p:nvSpPr>
                <p:cNvPr id="250887" name="AutoShape 7"/>
                <p:cNvSpPr>
                  <a:spLocks noChangeArrowheads="1"/>
                </p:cNvSpPr>
                <p:nvPr/>
              </p:nvSpPr>
              <p:spPr bwMode="auto">
                <a:xfrm rot="795848">
                  <a:off x="2517" y="2160"/>
                  <a:ext cx="680" cy="127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>
                    <a:alpha val="7294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="0">
                    <a:latin typeface="Verdana" pitchFamily="34" charset="0"/>
                  </a:endParaRPr>
                </a:p>
              </p:txBody>
            </p:sp>
          </p:grpSp>
          <p:sp>
            <p:nvSpPr>
              <p:cNvPr id="250888" name="AutoShape 8"/>
              <p:cNvSpPr>
                <a:spLocks noChangeArrowheads="1"/>
              </p:cNvSpPr>
              <p:nvPr/>
            </p:nvSpPr>
            <p:spPr bwMode="auto">
              <a:xfrm rot="-802798">
                <a:off x="2699" y="890"/>
                <a:ext cx="680" cy="1270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74901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  <p:sp>
            <p:nvSpPr>
              <p:cNvPr id="250889" name="AutoShape 9"/>
              <p:cNvSpPr>
                <a:spLocks noChangeArrowheads="1"/>
              </p:cNvSpPr>
              <p:nvPr/>
            </p:nvSpPr>
            <p:spPr bwMode="auto">
              <a:xfrm rot="795848">
                <a:off x="2381" y="890"/>
                <a:ext cx="680" cy="1270"/>
              </a:xfrm>
              <a:prstGeom prst="triangle">
                <a:avLst>
                  <a:gd name="adj" fmla="val 50000"/>
                </a:avLst>
              </a:prstGeom>
              <a:solidFill>
                <a:srgbClr val="CCFFFF">
                  <a:alpha val="76862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</p:grpSp>
        <p:sp>
          <p:nvSpPr>
            <p:cNvPr id="250890" name="AutoShape 10"/>
            <p:cNvSpPr>
              <a:spLocks noChangeArrowheads="1"/>
            </p:cNvSpPr>
            <p:nvPr/>
          </p:nvSpPr>
          <p:spPr bwMode="auto">
            <a:xfrm>
              <a:off x="2971" y="1579"/>
              <a:ext cx="1588" cy="545"/>
            </a:xfrm>
            <a:prstGeom prst="wedgeRoundRectCallout">
              <a:avLst>
                <a:gd name="adj1" fmla="val -65491"/>
                <a:gd name="adj2" fmla="val 53486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Environment</a:t>
              </a: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al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Protection</a:t>
              </a:r>
              <a:endParaRPr lang="el-GR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0891" name="AutoShape 11"/>
            <p:cNvSpPr>
              <a:spLocks noChangeArrowheads="1"/>
            </p:cNvSpPr>
            <p:nvPr/>
          </p:nvSpPr>
          <p:spPr bwMode="auto">
            <a:xfrm>
              <a:off x="2517" y="3067"/>
              <a:ext cx="2495" cy="726"/>
            </a:xfrm>
            <a:prstGeom prst="wedgeRoundRectCallout">
              <a:avLst>
                <a:gd name="adj1" fmla="val -44227"/>
                <a:gd name="adj2" fmla="val -103444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300">
                  <a:solidFill>
                    <a:schemeClr val="bg1"/>
                  </a:solidFill>
                  <a:latin typeface="Arial" charset="0"/>
                </a:rPr>
                <a:t>Application of innovative</a:t>
              </a:r>
              <a:r>
                <a:rPr lang="en-US" sz="2300">
                  <a:latin typeface="Arial" charset="0"/>
                </a:rPr>
                <a:t> </a:t>
              </a:r>
              <a:r>
                <a:rPr lang="en-US" sz="2300">
                  <a:solidFill>
                    <a:srgbClr val="CC6600"/>
                  </a:solidFill>
                  <a:latin typeface="Arial" charset="0"/>
                </a:rPr>
                <a:t>science</a:t>
              </a:r>
              <a:r>
                <a:rPr lang="en-US" sz="2300">
                  <a:latin typeface="Arial" charset="0"/>
                </a:rPr>
                <a:t> </a:t>
              </a:r>
              <a:r>
                <a:rPr lang="en-US" sz="2300">
                  <a:solidFill>
                    <a:schemeClr val="bg1"/>
                  </a:solidFill>
                  <a:latin typeface="Arial" charset="0"/>
                </a:rPr>
                <a:t>&amp; appropriate</a:t>
              </a:r>
              <a:r>
                <a:rPr lang="en-US" sz="2300">
                  <a:latin typeface="Arial" charset="0"/>
                </a:rPr>
                <a:t>  </a:t>
              </a:r>
              <a:r>
                <a:rPr lang="en-US" sz="2300">
                  <a:solidFill>
                    <a:srgbClr val="CC6600"/>
                  </a:solidFill>
                  <a:latin typeface="Arial" charset="0"/>
                </a:rPr>
                <a:t>technology</a:t>
              </a:r>
              <a:endParaRPr lang="el-GR" sz="2300">
                <a:latin typeface="Arial" charset="0"/>
              </a:endParaRPr>
            </a:p>
          </p:txBody>
        </p:sp>
        <p:sp>
          <p:nvSpPr>
            <p:cNvPr id="250892" name="AutoShape 12"/>
            <p:cNvSpPr>
              <a:spLocks noChangeArrowheads="1"/>
            </p:cNvSpPr>
            <p:nvPr/>
          </p:nvSpPr>
          <p:spPr bwMode="auto">
            <a:xfrm rot="10800000">
              <a:off x="567" y="1307"/>
              <a:ext cx="1769" cy="544"/>
            </a:xfrm>
            <a:prstGeom prst="wedgeRoundRectCallout">
              <a:avLst>
                <a:gd name="adj1" fmla="val -48986"/>
                <a:gd name="adj2" fmla="val -90074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Social</a:t>
              </a:r>
              <a:r>
                <a:rPr lang="en-US" sz="2400">
                  <a:latin typeface="Arial" charset="0"/>
                </a:rPr>
                <a:t> </a:t>
              </a: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Cohesion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 &amp; Welfare</a:t>
              </a:r>
              <a:endParaRPr lang="el-GR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50893" name="AutoShape 13"/>
            <p:cNvSpPr>
              <a:spLocks noChangeArrowheads="1"/>
            </p:cNvSpPr>
            <p:nvPr/>
          </p:nvSpPr>
          <p:spPr bwMode="auto">
            <a:xfrm>
              <a:off x="2699" y="627"/>
              <a:ext cx="1497" cy="544"/>
            </a:xfrm>
            <a:prstGeom prst="wedgeRoundRectCallout">
              <a:avLst>
                <a:gd name="adj1" fmla="val -62157"/>
                <a:gd name="adj2" fmla="val 180884"/>
                <a:gd name="adj3" fmla="val 16667"/>
              </a:avLst>
            </a:prstGeom>
            <a:solidFill>
              <a:srgbClr val="FFFFFF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Responsible</a:t>
              </a:r>
            </a:p>
            <a:p>
              <a:pPr algn="ctr"/>
              <a:r>
                <a:rPr lang="en-US" sz="2400">
                  <a:solidFill>
                    <a:srgbClr val="CC6600"/>
                  </a:solidFill>
                  <a:latin typeface="Arial" charset="0"/>
                </a:rPr>
                <a:t>Economy</a:t>
              </a:r>
              <a:endParaRPr lang="el-GR" sz="2400">
                <a:solidFill>
                  <a:srgbClr val="CC6600"/>
                </a:solidFill>
                <a:latin typeface="Arial" charset="0"/>
              </a:endParaRPr>
            </a:p>
          </p:txBody>
        </p:sp>
        <p:sp>
          <p:nvSpPr>
            <p:cNvPr id="250894" name="AutoShape 14"/>
            <p:cNvSpPr>
              <a:spLocks noChangeArrowheads="1"/>
            </p:cNvSpPr>
            <p:nvPr/>
          </p:nvSpPr>
          <p:spPr bwMode="auto">
            <a:xfrm rot="10800000">
              <a:off x="431" y="2847"/>
              <a:ext cx="2016" cy="547"/>
            </a:xfrm>
            <a:prstGeom prst="wedgeRoundRectCallout">
              <a:avLst>
                <a:gd name="adj1" fmla="val -45486"/>
                <a:gd name="adj2" fmla="val 84731"/>
                <a:gd name="adj3" fmla="val 16667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pPr algn="ctr"/>
              <a:r>
                <a:rPr lang="en-US" sz="2200">
                  <a:solidFill>
                    <a:srgbClr val="CC6600"/>
                  </a:solidFill>
                  <a:latin typeface="Arial" charset="0"/>
                </a:rPr>
                <a:t>Effective Institutions </a:t>
              </a:r>
            </a:p>
            <a:p>
              <a:pPr algn="ctr"/>
              <a:r>
                <a:rPr lang="en-US" sz="2200">
                  <a:solidFill>
                    <a:schemeClr val="bg1"/>
                  </a:solidFill>
                  <a:latin typeface="Arial" charset="0"/>
                </a:rPr>
                <a:t>(Good planning, etc)</a:t>
              </a:r>
              <a:endParaRPr lang="el-GR" sz="22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50895" name="Text Box 15"/>
          <p:cNvSpPr txBox="1">
            <a:spLocks noChangeArrowheads="1"/>
          </p:cNvSpPr>
          <p:nvPr/>
        </p:nvSpPr>
        <p:spPr bwMode="auto">
          <a:xfrm>
            <a:off x="3276600" y="3886200"/>
            <a:ext cx="14684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i="1">
                <a:solidFill>
                  <a:srgbClr val="CC6600"/>
                </a:solidFill>
                <a:latin typeface="Arial" charset="0"/>
              </a:rPr>
              <a:t>Governance</a:t>
            </a:r>
            <a:endParaRPr lang="el-GR" sz="1700" i="1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21520" name="AutoShape 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5575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obtain Sustainable Development we need:</a:t>
            </a:r>
            <a:endParaRPr lang="el-GR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3200400" y="4114800"/>
            <a:ext cx="1512888" cy="0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2"/>
          <p:cNvSpPr>
            <a:spLocks noChangeArrowheads="1"/>
          </p:cNvSpPr>
          <p:nvPr/>
        </p:nvSpPr>
        <p:spPr bwMode="auto">
          <a:xfrm rot="10800000">
            <a:off x="5565775" y="3751263"/>
            <a:ext cx="2335213" cy="792162"/>
          </a:xfrm>
          <a:prstGeom prst="wedgeRoundRectCallout">
            <a:avLst>
              <a:gd name="adj1" fmla="val 83852"/>
              <a:gd name="adj2" fmla="val 16130"/>
              <a:gd name="adj3" fmla="val 16667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400">
                <a:solidFill>
                  <a:srgbClr val="CC6600"/>
                </a:solidFill>
                <a:latin typeface="Arial" charset="0"/>
              </a:rPr>
              <a:t>Science &amp; Technology</a:t>
            </a:r>
            <a:endParaRPr lang="el-GR" sz="2400">
              <a:latin typeface="Arial" charset="0"/>
            </a:endParaRPr>
          </a:p>
        </p:txBody>
      </p:sp>
      <p:grpSp>
        <p:nvGrpSpPr>
          <p:cNvPr id="251907" name="Group 3"/>
          <p:cNvGrpSpPr>
            <a:grpSpLocks/>
          </p:cNvGrpSpPr>
          <p:nvPr/>
        </p:nvGrpSpPr>
        <p:grpSpPr bwMode="auto">
          <a:xfrm>
            <a:off x="3960813" y="2238375"/>
            <a:ext cx="1196975" cy="2881313"/>
            <a:chOff x="2381" y="890"/>
            <a:chExt cx="998" cy="2313"/>
          </a:xfrm>
        </p:grpSpPr>
        <p:grpSp>
          <p:nvGrpSpPr>
            <p:cNvPr id="251908" name="Group 4"/>
            <p:cNvGrpSpPr>
              <a:grpSpLocks/>
            </p:cNvGrpSpPr>
            <p:nvPr/>
          </p:nvGrpSpPr>
          <p:grpSpPr bwMode="auto">
            <a:xfrm rot="10800000">
              <a:off x="2381" y="1933"/>
              <a:ext cx="998" cy="1270"/>
              <a:chOff x="2517" y="2160"/>
              <a:chExt cx="998" cy="1270"/>
            </a:xfrm>
          </p:grpSpPr>
          <p:sp>
            <p:nvSpPr>
              <p:cNvPr id="251909" name="AutoShape 5"/>
              <p:cNvSpPr>
                <a:spLocks noChangeArrowheads="1"/>
              </p:cNvSpPr>
              <p:nvPr/>
            </p:nvSpPr>
            <p:spPr bwMode="auto">
              <a:xfrm rot="-802798">
                <a:off x="2835" y="2160"/>
                <a:ext cx="680" cy="1270"/>
              </a:xfrm>
              <a:prstGeom prst="triangle">
                <a:avLst>
                  <a:gd name="adj" fmla="val 50000"/>
                </a:avLst>
              </a:prstGeom>
              <a:solidFill>
                <a:srgbClr val="C0C0C0">
                  <a:alpha val="74117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  <p:sp>
            <p:nvSpPr>
              <p:cNvPr id="251910" name="AutoShape 6"/>
              <p:cNvSpPr>
                <a:spLocks noChangeArrowheads="1"/>
              </p:cNvSpPr>
              <p:nvPr/>
            </p:nvSpPr>
            <p:spPr bwMode="auto">
              <a:xfrm rot="795848">
                <a:off x="2517" y="2160"/>
                <a:ext cx="680" cy="1270"/>
              </a:xfrm>
              <a:prstGeom prst="triangle">
                <a:avLst>
                  <a:gd name="adj" fmla="val 50000"/>
                </a:avLst>
              </a:prstGeom>
              <a:solidFill>
                <a:srgbClr val="FF6600">
                  <a:alpha val="7294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Verdana" pitchFamily="34" charset="0"/>
                </a:endParaRPr>
              </a:p>
            </p:txBody>
          </p:sp>
        </p:grpSp>
        <p:sp>
          <p:nvSpPr>
            <p:cNvPr id="251911" name="AutoShape 7"/>
            <p:cNvSpPr>
              <a:spLocks noChangeArrowheads="1"/>
            </p:cNvSpPr>
            <p:nvPr/>
          </p:nvSpPr>
          <p:spPr bwMode="auto">
            <a:xfrm rot="-802798">
              <a:off x="2699" y="890"/>
              <a:ext cx="680" cy="1270"/>
            </a:xfrm>
            <a:prstGeom prst="triangle">
              <a:avLst>
                <a:gd name="adj" fmla="val 50000"/>
              </a:avLst>
            </a:prstGeom>
            <a:solidFill>
              <a:srgbClr val="00FF00">
                <a:alpha val="7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Verdana" pitchFamily="34" charset="0"/>
              </a:endParaRPr>
            </a:p>
          </p:txBody>
        </p:sp>
        <p:sp>
          <p:nvSpPr>
            <p:cNvPr id="251912" name="AutoShape 8"/>
            <p:cNvSpPr>
              <a:spLocks noChangeArrowheads="1"/>
            </p:cNvSpPr>
            <p:nvPr/>
          </p:nvSpPr>
          <p:spPr bwMode="auto">
            <a:xfrm rot="795848">
              <a:off x="2381" y="890"/>
              <a:ext cx="680" cy="1270"/>
            </a:xfrm>
            <a:prstGeom prst="triangle">
              <a:avLst>
                <a:gd name="adj" fmla="val 50000"/>
              </a:avLst>
            </a:prstGeom>
            <a:solidFill>
              <a:srgbClr val="CCFFFF">
                <a:alpha val="7686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>
                <a:latin typeface="Verdana" pitchFamily="34" charset="0"/>
              </a:endParaRPr>
            </a:p>
          </p:txBody>
        </p:sp>
      </p:grpSp>
      <p:sp>
        <p:nvSpPr>
          <p:cNvPr id="251913" name="AutoShape 9"/>
          <p:cNvSpPr>
            <a:spLocks noChangeArrowheads="1"/>
          </p:cNvSpPr>
          <p:nvPr/>
        </p:nvSpPr>
        <p:spPr bwMode="auto">
          <a:xfrm>
            <a:off x="5308600" y="2598738"/>
            <a:ext cx="2520950" cy="504825"/>
          </a:xfrm>
          <a:prstGeom prst="wedgeRoundRectCallout">
            <a:avLst>
              <a:gd name="adj1" fmla="val -65491"/>
              <a:gd name="adj2" fmla="val 127356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6600"/>
                </a:solidFill>
                <a:latin typeface="Arial" charset="0"/>
              </a:rPr>
              <a:t>Environment</a:t>
            </a:r>
            <a:endParaRPr lang="el-GR" sz="2400">
              <a:latin typeface="Arial" charset="0"/>
            </a:endParaRPr>
          </a:p>
        </p:txBody>
      </p:sp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4589463" y="4903788"/>
            <a:ext cx="2087562" cy="431800"/>
          </a:xfrm>
          <a:prstGeom prst="wedgeRoundRectCallout">
            <a:avLst>
              <a:gd name="adj1" fmla="val -39125"/>
              <a:gd name="adj2" fmla="val -179412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FF9900"/>
                </a:solidFill>
                <a:latin typeface="Arial" charset="0"/>
              </a:rPr>
              <a:t>Culture</a:t>
            </a:r>
            <a:endParaRPr lang="el-GR" sz="24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251915" name="AutoShape 11"/>
          <p:cNvSpPr>
            <a:spLocks noChangeArrowheads="1"/>
          </p:cNvSpPr>
          <p:nvPr/>
        </p:nvSpPr>
        <p:spPr bwMode="auto">
          <a:xfrm rot="10800000">
            <a:off x="1492250" y="2455863"/>
            <a:ext cx="2808288" cy="574675"/>
          </a:xfrm>
          <a:prstGeom prst="wedgeRoundRectCallout">
            <a:avLst>
              <a:gd name="adj1" fmla="val -49042"/>
              <a:gd name="adj2" fmla="val -110222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400">
                <a:solidFill>
                  <a:srgbClr val="CC6600"/>
                </a:solidFill>
                <a:latin typeface="Arial" charset="0"/>
              </a:rPr>
              <a:t>Society</a:t>
            </a:r>
            <a:endParaRPr lang="el-GR" sz="2400">
              <a:latin typeface="Arial" charset="0"/>
            </a:endParaRPr>
          </a:p>
        </p:txBody>
      </p:sp>
      <p:sp>
        <p:nvSpPr>
          <p:cNvPr id="251916" name="AutoShape 12"/>
          <p:cNvSpPr>
            <a:spLocks noChangeArrowheads="1"/>
          </p:cNvSpPr>
          <p:nvPr/>
        </p:nvSpPr>
        <p:spPr bwMode="auto">
          <a:xfrm>
            <a:off x="4876800" y="1447800"/>
            <a:ext cx="2376488" cy="503238"/>
          </a:xfrm>
          <a:prstGeom prst="wedgeRoundRectCallout">
            <a:avLst>
              <a:gd name="adj1" fmla="val -62157"/>
              <a:gd name="adj2" fmla="val 274606"/>
              <a:gd name="adj3" fmla="val 16667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CC6600"/>
                </a:solidFill>
                <a:latin typeface="Arial" charset="0"/>
              </a:rPr>
              <a:t>Economy</a:t>
            </a:r>
            <a:endParaRPr lang="el-GR" sz="2400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251917" name="AutoShape 13"/>
          <p:cNvSpPr>
            <a:spLocks noChangeArrowheads="1"/>
          </p:cNvSpPr>
          <p:nvPr/>
        </p:nvSpPr>
        <p:spPr bwMode="auto">
          <a:xfrm rot="10800000">
            <a:off x="1852613" y="4611688"/>
            <a:ext cx="2624137" cy="579437"/>
          </a:xfrm>
          <a:prstGeom prst="wedgeRoundRectCallout">
            <a:avLst>
              <a:gd name="adj1" fmla="val -44495"/>
              <a:gd name="adj2" fmla="val 101505"/>
              <a:gd name="adj3" fmla="val 1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2400">
                <a:solidFill>
                  <a:srgbClr val="CC6600"/>
                </a:solidFill>
                <a:latin typeface="Arial" charset="0"/>
              </a:rPr>
              <a:t>Institutions</a:t>
            </a:r>
            <a:endParaRPr lang="el-GR" sz="2400">
              <a:latin typeface="Arial" charset="0"/>
            </a:endParaRPr>
          </a:p>
        </p:txBody>
      </p:sp>
      <p:sp>
        <p:nvSpPr>
          <p:cNvPr id="24590" name="AutoShap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29"/>
            <a:ext cx="9144000" cy="928694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contents of ESD</a:t>
            </a:r>
            <a:endParaRPr lang="el-GR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1919" name="Line 15"/>
          <p:cNvSpPr>
            <a:spLocks noChangeShapeType="1"/>
          </p:cNvSpPr>
          <p:nvPr/>
        </p:nvSpPr>
        <p:spPr bwMode="auto">
          <a:xfrm>
            <a:off x="3797300" y="3679825"/>
            <a:ext cx="1536700" cy="539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609600" y="2989263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Areas that need “change” or reconsideration in order to achieve SD </a:t>
            </a:r>
          </a:p>
        </p:txBody>
      </p:sp>
      <p:sp>
        <p:nvSpPr>
          <p:cNvPr id="251921" name="Arc 17"/>
          <p:cNvSpPr>
            <a:spLocks/>
          </p:cNvSpPr>
          <p:nvPr/>
        </p:nvSpPr>
        <p:spPr bwMode="auto">
          <a:xfrm flipH="1" flipV="1">
            <a:off x="915988" y="4743450"/>
            <a:ext cx="1990725" cy="1371600"/>
          </a:xfrm>
          <a:custGeom>
            <a:avLst/>
            <a:gdLst>
              <a:gd name="T0" fmla="*/ 0 w 40316"/>
              <a:gd name="T1" fmla="*/ 43616817 h 21600"/>
              <a:gd name="T2" fmla="*/ 98298082 w 40316"/>
              <a:gd name="T3" fmla="*/ 87096600 h 21600"/>
              <a:gd name="T4" fmla="*/ 45633153 w 40316"/>
              <a:gd name="T5" fmla="*/ 87096600 h 21600"/>
              <a:gd name="T6" fmla="*/ 0 60000 65536"/>
              <a:gd name="T7" fmla="*/ 0 60000 65536"/>
              <a:gd name="T8" fmla="*/ 0 60000 65536"/>
              <a:gd name="T9" fmla="*/ 0 w 40316"/>
              <a:gd name="T10" fmla="*/ 0 h 21600"/>
              <a:gd name="T11" fmla="*/ 40316 w 403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16" h="21600" fill="none" extrusionOk="0">
                <a:moveTo>
                  <a:pt x="0" y="10817"/>
                </a:moveTo>
                <a:cubicBezTo>
                  <a:pt x="3855" y="4124"/>
                  <a:pt x="10992" y="-1"/>
                  <a:pt x="18716" y="0"/>
                </a:cubicBezTo>
                <a:cubicBezTo>
                  <a:pt x="30645" y="0"/>
                  <a:pt x="40316" y="9670"/>
                  <a:pt x="40316" y="21600"/>
                </a:cubicBezTo>
              </a:path>
              <a:path w="40316" h="21600" stroke="0" extrusionOk="0">
                <a:moveTo>
                  <a:pt x="0" y="10817"/>
                </a:moveTo>
                <a:cubicBezTo>
                  <a:pt x="3855" y="4124"/>
                  <a:pt x="10992" y="-1"/>
                  <a:pt x="18716" y="0"/>
                </a:cubicBezTo>
                <a:cubicBezTo>
                  <a:pt x="30645" y="0"/>
                  <a:pt x="40316" y="9670"/>
                  <a:pt x="40316" y="21600"/>
                </a:cubicBezTo>
                <a:lnTo>
                  <a:pt x="18716" y="2160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1922" name="Arc 18"/>
          <p:cNvSpPr>
            <a:spLocks/>
          </p:cNvSpPr>
          <p:nvPr/>
        </p:nvSpPr>
        <p:spPr bwMode="auto">
          <a:xfrm rot="592393" flipH="1" flipV="1">
            <a:off x="1930400" y="4814888"/>
            <a:ext cx="3732213" cy="984250"/>
          </a:xfrm>
          <a:custGeom>
            <a:avLst/>
            <a:gdLst>
              <a:gd name="T0" fmla="*/ 0 w 41847"/>
              <a:gd name="T1" fmla="*/ 29224798 h 21600"/>
              <a:gd name="T2" fmla="*/ 332865168 w 41847"/>
              <a:gd name="T3" fmla="*/ 44849443 h 21600"/>
              <a:gd name="T4" fmla="*/ 161051482 w 41847"/>
              <a:gd name="T5" fmla="*/ 44849443 h 21600"/>
              <a:gd name="T6" fmla="*/ 0 60000 65536"/>
              <a:gd name="T7" fmla="*/ 0 60000 65536"/>
              <a:gd name="T8" fmla="*/ 0 60000 65536"/>
              <a:gd name="T9" fmla="*/ 0 w 41847"/>
              <a:gd name="T10" fmla="*/ 0 h 21600"/>
              <a:gd name="T11" fmla="*/ 41847 w 4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47" h="21600" fill="none" extrusionOk="0">
                <a:moveTo>
                  <a:pt x="0" y="14075"/>
                </a:moveTo>
                <a:cubicBezTo>
                  <a:pt x="3144" y="5613"/>
                  <a:pt x="11219" y="-1"/>
                  <a:pt x="20247" y="0"/>
                </a:cubicBezTo>
                <a:cubicBezTo>
                  <a:pt x="32176" y="0"/>
                  <a:pt x="41847" y="9670"/>
                  <a:pt x="41847" y="21600"/>
                </a:cubicBezTo>
              </a:path>
              <a:path w="41847" h="21600" stroke="0" extrusionOk="0">
                <a:moveTo>
                  <a:pt x="0" y="14075"/>
                </a:moveTo>
                <a:cubicBezTo>
                  <a:pt x="3144" y="5613"/>
                  <a:pt x="11219" y="-1"/>
                  <a:pt x="20247" y="0"/>
                </a:cubicBezTo>
                <a:cubicBezTo>
                  <a:pt x="32176" y="0"/>
                  <a:pt x="41847" y="9670"/>
                  <a:pt x="41847" y="21600"/>
                </a:cubicBezTo>
                <a:lnTo>
                  <a:pt x="20247" y="2160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1923" name="Arc 19"/>
          <p:cNvSpPr>
            <a:spLocks/>
          </p:cNvSpPr>
          <p:nvPr/>
        </p:nvSpPr>
        <p:spPr bwMode="auto">
          <a:xfrm rot="8154373" flipH="1" flipV="1">
            <a:off x="2971800" y="3446463"/>
            <a:ext cx="601663" cy="1143000"/>
          </a:xfrm>
          <a:custGeom>
            <a:avLst/>
            <a:gdLst>
              <a:gd name="T0" fmla="*/ 0 w 21597"/>
              <a:gd name="T1" fmla="*/ 0 h 21600"/>
              <a:gd name="T2" fmla="*/ 16761512 w 21597"/>
              <a:gd name="T3" fmla="*/ 59447700 h 21600"/>
              <a:gd name="T4" fmla="*/ 0 w 21597"/>
              <a:gd name="T5" fmla="*/ 60483755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85" y="0"/>
                  <a:pt x="21394" y="9446"/>
                  <a:pt x="21596" y="2123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85" y="0"/>
                  <a:pt x="21394" y="9446"/>
                  <a:pt x="21596" y="21230"/>
                </a:cubicBezTo>
                <a:lnTo>
                  <a:pt x="0" y="2160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1924" name="Arc 20"/>
          <p:cNvSpPr>
            <a:spLocks/>
          </p:cNvSpPr>
          <p:nvPr/>
        </p:nvSpPr>
        <p:spPr bwMode="auto">
          <a:xfrm flipH="1" flipV="1">
            <a:off x="890588" y="4746625"/>
            <a:ext cx="1990725" cy="1371600"/>
          </a:xfrm>
          <a:custGeom>
            <a:avLst/>
            <a:gdLst>
              <a:gd name="T0" fmla="*/ 0 w 40316"/>
              <a:gd name="T1" fmla="*/ 43616817 h 21600"/>
              <a:gd name="T2" fmla="*/ 98298082 w 40316"/>
              <a:gd name="T3" fmla="*/ 87096600 h 21600"/>
              <a:gd name="T4" fmla="*/ 45633153 w 40316"/>
              <a:gd name="T5" fmla="*/ 87096600 h 21600"/>
              <a:gd name="T6" fmla="*/ 0 60000 65536"/>
              <a:gd name="T7" fmla="*/ 0 60000 65536"/>
              <a:gd name="T8" fmla="*/ 0 60000 65536"/>
              <a:gd name="T9" fmla="*/ 0 w 40316"/>
              <a:gd name="T10" fmla="*/ 0 h 21600"/>
              <a:gd name="T11" fmla="*/ 40316 w 403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16" h="21600" fill="none" extrusionOk="0">
                <a:moveTo>
                  <a:pt x="0" y="10817"/>
                </a:moveTo>
                <a:cubicBezTo>
                  <a:pt x="3855" y="4124"/>
                  <a:pt x="10992" y="-1"/>
                  <a:pt x="18716" y="0"/>
                </a:cubicBezTo>
                <a:cubicBezTo>
                  <a:pt x="30645" y="0"/>
                  <a:pt x="40316" y="9670"/>
                  <a:pt x="40316" y="21600"/>
                </a:cubicBezTo>
              </a:path>
              <a:path w="40316" h="21600" stroke="0" extrusionOk="0">
                <a:moveTo>
                  <a:pt x="0" y="10817"/>
                </a:moveTo>
                <a:cubicBezTo>
                  <a:pt x="3855" y="4124"/>
                  <a:pt x="10992" y="-1"/>
                  <a:pt x="18716" y="0"/>
                </a:cubicBezTo>
                <a:cubicBezTo>
                  <a:pt x="30645" y="0"/>
                  <a:pt x="40316" y="9670"/>
                  <a:pt x="40316" y="21600"/>
                </a:cubicBezTo>
                <a:lnTo>
                  <a:pt x="18716" y="2160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1925" name="Arc 21"/>
          <p:cNvSpPr>
            <a:spLocks/>
          </p:cNvSpPr>
          <p:nvPr/>
        </p:nvSpPr>
        <p:spPr bwMode="auto">
          <a:xfrm rot="592393" flipH="1" flipV="1">
            <a:off x="1905000" y="4818063"/>
            <a:ext cx="3732213" cy="984250"/>
          </a:xfrm>
          <a:custGeom>
            <a:avLst/>
            <a:gdLst>
              <a:gd name="T0" fmla="*/ 0 w 41847"/>
              <a:gd name="T1" fmla="*/ 29224798 h 21600"/>
              <a:gd name="T2" fmla="*/ 332865168 w 41847"/>
              <a:gd name="T3" fmla="*/ 44849443 h 21600"/>
              <a:gd name="T4" fmla="*/ 161051482 w 41847"/>
              <a:gd name="T5" fmla="*/ 44849443 h 21600"/>
              <a:gd name="T6" fmla="*/ 0 60000 65536"/>
              <a:gd name="T7" fmla="*/ 0 60000 65536"/>
              <a:gd name="T8" fmla="*/ 0 60000 65536"/>
              <a:gd name="T9" fmla="*/ 0 w 41847"/>
              <a:gd name="T10" fmla="*/ 0 h 21600"/>
              <a:gd name="T11" fmla="*/ 41847 w 418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47" h="21600" fill="none" extrusionOk="0">
                <a:moveTo>
                  <a:pt x="0" y="14075"/>
                </a:moveTo>
                <a:cubicBezTo>
                  <a:pt x="3144" y="5613"/>
                  <a:pt x="11219" y="-1"/>
                  <a:pt x="20247" y="0"/>
                </a:cubicBezTo>
                <a:cubicBezTo>
                  <a:pt x="32176" y="0"/>
                  <a:pt x="41847" y="9670"/>
                  <a:pt x="41847" y="21600"/>
                </a:cubicBezTo>
              </a:path>
              <a:path w="41847" h="21600" stroke="0" extrusionOk="0">
                <a:moveTo>
                  <a:pt x="0" y="14075"/>
                </a:moveTo>
                <a:cubicBezTo>
                  <a:pt x="3144" y="5613"/>
                  <a:pt x="11219" y="-1"/>
                  <a:pt x="20247" y="0"/>
                </a:cubicBezTo>
                <a:cubicBezTo>
                  <a:pt x="32176" y="0"/>
                  <a:pt x="41847" y="9670"/>
                  <a:pt x="41847" y="21600"/>
                </a:cubicBezTo>
                <a:lnTo>
                  <a:pt x="20247" y="2160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1926" name="Arc 22"/>
          <p:cNvSpPr>
            <a:spLocks/>
          </p:cNvSpPr>
          <p:nvPr/>
        </p:nvSpPr>
        <p:spPr bwMode="auto">
          <a:xfrm rot="8154373" flipH="1" flipV="1">
            <a:off x="2946400" y="3449638"/>
            <a:ext cx="601663" cy="1143000"/>
          </a:xfrm>
          <a:custGeom>
            <a:avLst/>
            <a:gdLst>
              <a:gd name="T0" fmla="*/ 0 w 21597"/>
              <a:gd name="T1" fmla="*/ 0 h 21600"/>
              <a:gd name="T2" fmla="*/ 16761512 w 21597"/>
              <a:gd name="T3" fmla="*/ 59447700 h 21600"/>
              <a:gd name="T4" fmla="*/ 0 w 21597"/>
              <a:gd name="T5" fmla="*/ 60483755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85" y="0"/>
                  <a:pt x="21394" y="9446"/>
                  <a:pt x="21596" y="21230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85" y="0"/>
                  <a:pt x="21394" y="9446"/>
                  <a:pt x="21596" y="2123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00174"/>
          </a:xfrm>
        </p:spPr>
        <p:txBody>
          <a:bodyPr anchor="ctr" anchorCtr="1"/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anxiety of “change”</a:t>
            </a:r>
            <a:endParaRPr lang="el-G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8728" y="2362200"/>
            <a:ext cx="6500858" cy="37242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 This world will never change “            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Change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“Everything is changing” </a:t>
            </a:r>
          </a:p>
          <a:p>
            <a:pPr>
              <a:buFont typeface="Wingdings" pitchFamily="2" charset="2"/>
              <a:buNone/>
            </a:pPr>
            <a:endParaRPr 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9316" name="Up Arrow 9"/>
          <p:cNvSpPr>
            <a:spLocks noChangeArrowheads="1"/>
          </p:cNvSpPr>
          <p:nvPr/>
        </p:nvSpPr>
        <p:spPr bwMode="auto">
          <a:xfrm>
            <a:off x="3929058" y="2928934"/>
            <a:ext cx="431800" cy="762000"/>
          </a:xfrm>
          <a:prstGeom prst="upArrow">
            <a:avLst>
              <a:gd name="adj1" fmla="val 50000"/>
              <a:gd name="adj2" fmla="val 43709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69317" name="Down Arrow 10"/>
          <p:cNvSpPr>
            <a:spLocks noChangeArrowheads="1"/>
          </p:cNvSpPr>
          <p:nvPr/>
        </p:nvSpPr>
        <p:spPr bwMode="auto">
          <a:xfrm>
            <a:off x="3929058" y="4572008"/>
            <a:ext cx="431800" cy="690563"/>
          </a:xfrm>
          <a:prstGeom prst="downArrow">
            <a:avLst>
              <a:gd name="adj1" fmla="val 50000"/>
              <a:gd name="adj2" fmla="val 39611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857364"/>
          </a:xfrm>
        </p:spPr>
        <p:txBody>
          <a:bodyPr anchor="ctr" anchorCtr="1"/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spectrum of areas that need reconsideration, change, for putting ESD into practice </a:t>
            </a:r>
            <a:endParaRPr lang="el-GR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2931" name="Arc 3"/>
          <p:cNvSpPr>
            <a:spLocks/>
          </p:cNvSpPr>
          <p:nvPr/>
        </p:nvSpPr>
        <p:spPr bwMode="auto">
          <a:xfrm rot="-2581956">
            <a:off x="2401888" y="2997200"/>
            <a:ext cx="4906962" cy="4851400"/>
          </a:xfrm>
          <a:custGeom>
            <a:avLst/>
            <a:gdLst>
              <a:gd name="T0" fmla="*/ 0 w 22275"/>
              <a:gd name="T1" fmla="*/ 443300 h 24164"/>
              <a:gd name="T2" fmla="*/ 1073530121 w 22275"/>
              <a:gd name="T3" fmla="*/ 974014404 h 24164"/>
              <a:gd name="T4" fmla="*/ 32756259 w 22275"/>
              <a:gd name="T5" fmla="*/ 870662993 h 24164"/>
              <a:gd name="T6" fmla="*/ 0 60000 65536"/>
              <a:gd name="T7" fmla="*/ 0 60000 65536"/>
              <a:gd name="T8" fmla="*/ 0 60000 65536"/>
              <a:gd name="T9" fmla="*/ 0 w 22275"/>
              <a:gd name="T10" fmla="*/ 0 h 24164"/>
              <a:gd name="T11" fmla="*/ 22275 w 22275"/>
              <a:gd name="T12" fmla="*/ 24164 h 24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75" h="24164" fill="none" extrusionOk="0">
                <a:moveTo>
                  <a:pt x="-1" y="10"/>
                </a:moveTo>
                <a:cubicBezTo>
                  <a:pt x="224" y="3"/>
                  <a:pt x="449" y="-1"/>
                  <a:pt x="675" y="0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456"/>
                  <a:pt x="22224" y="23313"/>
                  <a:pt x="22122" y="24164"/>
                </a:cubicBezTo>
              </a:path>
              <a:path w="22275" h="24164" stroke="0" extrusionOk="0">
                <a:moveTo>
                  <a:pt x="-1" y="10"/>
                </a:moveTo>
                <a:cubicBezTo>
                  <a:pt x="224" y="3"/>
                  <a:pt x="449" y="-1"/>
                  <a:pt x="675" y="0"/>
                </a:cubicBezTo>
                <a:cubicBezTo>
                  <a:pt x="12604" y="0"/>
                  <a:pt x="22275" y="9670"/>
                  <a:pt x="22275" y="21600"/>
                </a:cubicBezTo>
                <a:cubicBezTo>
                  <a:pt x="22275" y="22456"/>
                  <a:pt x="22224" y="23313"/>
                  <a:pt x="22122" y="24164"/>
                </a:cubicBezTo>
                <a:lnTo>
                  <a:pt x="67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2932" name="Arc 4"/>
          <p:cNvSpPr>
            <a:spLocks/>
          </p:cNvSpPr>
          <p:nvPr/>
        </p:nvSpPr>
        <p:spPr bwMode="auto">
          <a:xfrm rot="-2581956">
            <a:off x="1973263" y="1916113"/>
            <a:ext cx="5395912" cy="5224462"/>
          </a:xfrm>
          <a:custGeom>
            <a:avLst/>
            <a:gdLst>
              <a:gd name="T0" fmla="*/ 0 w 24492"/>
              <a:gd name="T1" fmla="*/ 7817623 h 26026"/>
              <a:gd name="T2" fmla="*/ 1166560464 w 24492"/>
              <a:gd name="T3" fmla="*/ 1048758741 h 26026"/>
              <a:gd name="T4" fmla="*/ 140371713 w 24492"/>
              <a:gd name="T5" fmla="*/ 870406028 h 26026"/>
              <a:gd name="T6" fmla="*/ 0 60000 65536"/>
              <a:gd name="T7" fmla="*/ 0 60000 65536"/>
              <a:gd name="T8" fmla="*/ 0 60000 65536"/>
              <a:gd name="T9" fmla="*/ 0 w 24492"/>
              <a:gd name="T10" fmla="*/ 0 h 26026"/>
              <a:gd name="T11" fmla="*/ 24492 w 24492"/>
              <a:gd name="T12" fmla="*/ 26026 h 26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92" h="26026" fill="none" extrusionOk="0">
                <a:moveTo>
                  <a:pt x="0" y="194"/>
                </a:moveTo>
                <a:cubicBezTo>
                  <a:pt x="958" y="64"/>
                  <a:pt x="1924" y="-1"/>
                  <a:pt x="2892" y="0"/>
                </a:cubicBezTo>
                <a:cubicBezTo>
                  <a:pt x="14821" y="0"/>
                  <a:pt x="24492" y="9670"/>
                  <a:pt x="24492" y="21600"/>
                </a:cubicBezTo>
                <a:cubicBezTo>
                  <a:pt x="24492" y="23087"/>
                  <a:pt x="24338" y="24570"/>
                  <a:pt x="24033" y="26025"/>
                </a:cubicBezTo>
              </a:path>
              <a:path w="24492" h="26026" stroke="0" extrusionOk="0">
                <a:moveTo>
                  <a:pt x="0" y="194"/>
                </a:moveTo>
                <a:cubicBezTo>
                  <a:pt x="958" y="64"/>
                  <a:pt x="1924" y="-1"/>
                  <a:pt x="2892" y="0"/>
                </a:cubicBezTo>
                <a:cubicBezTo>
                  <a:pt x="14821" y="0"/>
                  <a:pt x="24492" y="9670"/>
                  <a:pt x="24492" y="21600"/>
                </a:cubicBezTo>
                <a:cubicBezTo>
                  <a:pt x="24492" y="23087"/>
                  <a:pt x="24338" y="24570"/>
                  <a:pt x="24033" y="26025"/>
                </a:cubicBezTo>
                <a:lnTo>
                  <a:pt x="2892" y="21600"/>
                </a:lnTo>
                <a:close/>
              </a:path>
            </a:pathLst>
          </a:cu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>
            <a:off x="2484438" y="3527425"/>
            <a:ext cx="792162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34" name="Line 6"/>
          <p:cNvSpPr>
            <a:spLocks noChangeShapeType="1"/>
          </p:cNvSpPr>
          <p:nvPr/>
        </p:nvSpPr>
        <p:spPr bwMode="auto">
          <a:xfrm>
            <a:off x="4140200" y="3167063"/>
            <a:ext cx="71438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>
            <a:off x="5292725" y="3240088"/>
            <a:ext cx="215900" cy="1655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7019925" y="4032250"/>
            <a:ext cx="1368425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 flipH="1">
            <a:off x="6156325" y="3671888"/>
            <a:ext cx="863600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7235825" y="4103688"/>
            <a:ext cx="1368425" cy="2447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044575" y="3959225"/>
            <a:ext cx="1511300" cy="2592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1116013" y="3743325"/>
            <a:ext cx="1582737" cy="273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 rot="-1488564">
            <a:off x="25400" y="3043238"/>
            <a:ext cx="3175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>
                <a:solidFill>
                  <a:srgbClr val="000000"/>
                </a:solidFill>
              </a:rPr>
              <a:t>Conservation</a:t>
            </a:r>
            <a:r>
              <a:rPr lang="el-GR" sz="2200" b="0">
                <a:solidFill>
                  <a:srgbClr val="000000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r>
              <a:rPr lang="en-US" sz="2200" b="0">
                <a:solidFill>
                  <a:srgbClr val="000000"/>
                </a:solidFill>
              </a:rPr>
              <a:t>  Stabilisation of “roots”</a:t>
            </a:r>
            <a:r>
              <a:rPr lang="el-GR" sz="2200" b="0">
                <a:solidFill>
                  <a:srgbClr val="000000"/>
                </a:solidFill>
              </a:rPr>
              <a:t> </a:t>
            </a:r>
            <a:endParaRPr lang="en-US" sz="2200" b="0">
              <a:solidFill>
                <a:srgbClr val="000000"/>
              </a:solidFill>
            </a:endParaRPr>
          </a:p>
        </p:txBody>
      </p:sp>
      <p:sp>
        <p:nvSpPr>
          <p:cNvPr id="252942" name="Text Box 14"/>
          <p:cNvSpPr txBox="1">
            <a:spLocks noChangeArrowheads="1"/>
          </p:cNvSpPr>
          <p:nvPr/>
        </p:nvSpPr>
        <p:spPr bwMode="auto">
          <a:xfrm rot="1014669">
            <a:off x="4003675" y="41402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Complementation </a:t>
            </a: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 rot="1014669">
            <a:off x="5311775" y="5359400"/>
            <a:ext cx="207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Adaptation </a:t>
            </a:r>
          </a:p>
        </p:txBody>
      </p:sp>
      <p:sp>
        <p:nvSpPr>
          <p:cNvPr id="252944" name="Text Box 16"/>
          <p:cNvSpPr txBox="1">
            <a:spLocks noChangeArrowheads="1"/>
          </p:cNvSpPr>
          <p:nvPr/>
        </p:nvSpPr>
        <p:spPr bwMode="auto">
          <a:xfrm rot="1862071">
            <a:off x="6205538" y="3363913"/>
            <a:ext cx="3167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dirty="0">
                <a:solidFill>
                  <a:srgbClr val="000000"/>
                </a:solidFill>
              </a:rPr>
              <a:t>Total reconstruction</a:t>
            </a:r>
            <a:r>
              <a:rPr lang="el-GR" sz="2200" b="0" dirty="0">
                <a:solidFill>
                  <a:srgbClr val="000000"/>
                </a:solidFill>
              </a:rPr>
              <a:t> 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252945" name="Text Box 17"/>
          <p:cNvSpPr txBox="1">
            <a:spLocks noChangeArrowheads="1"/>
          </p:cNvSpPr>
          <p:nvPr/>
        </p:nvSpPr>
        <p:spPr bwMode="auto">
          <a:xfrm>
            <a:off x="3505200" y="2513013"/>
            <a:ext cx="2133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reconsideration</a:t>
            </a:r>
            <a:r>
              <a:rPr lang="el-GR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29"/>
            <a:ext cx="9144000" cy="62246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Everything is changing rapidly: No reference </a:t>
            </a:r>
            <a:endParaRPr lang="en-US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Computers, Internet, the rapidly growing impacts on the planet by pollution, on one hand, and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globalisation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economy on the other, resulted in the shrinking of our planet and require reorientation of the focus of our Education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FOR STABILITY, CONTINUITY AND REFERENCE.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this framework EE evolves in ESD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291"/>
            <a:ext cx="9144000" cy="1071570"/>
          </a:xfrm>
        </p:spPr>
        <p:txBody>
          <a:bodyPr anchor="ctr" anchorCtr="1">
            <a:normAutofit fontScale="90000"/>
          </a:bodyPr>
          <a:lstStyle/>
          <a:p>
            <a:r>
              <a:rPr lang="en-US" sz="4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is changing</a:t>
            </a:r>
            <a:br>
              <a:rPr lang="en-US" sz="4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1857363"/>
            <a:ext cx="8858280" cy="4848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Wars, greed, inequity.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“Rule of power” based on money and violence.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Victims among the innocence, frequently among women and children.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ideas guide us but their implementation is lagging behind.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NEED FOR CHANGE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this framework EE evolves in ESD</a:t>
            </a:r>
          </a:p>
          <a:p>
            <a:pPr>
              <a:buFont typeface="Wingdings" pitchFamily="2" charset="2"/>
              <a:buNone/>
            </a:pPr>
            <a:endParaRPr lang="el-G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4800600" y="2819400"/>
            <a:ext cx="4343400" cy="1371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30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Appropriate environment =  </a:t>
            </a:r>
            <a:br>
              <a:rPr lang="en-US" sz="30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0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prerequisite to maintain the tree </a:t>
            </a:r>
            <a:r>
              <a:rPr lang="el-GR" sz="30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l-GR" sz="30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l-GR" sz="3000" b="0">
              <a:solidFill>
                <a:srgbClr val="2E1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3955" name="Text Box 4"/>
          <p:cNvSpPr txBox="1">
            <a:spLocks noChangeArrowheads="1"/>
          </p:cNvSpPr>
          <p:nvPr/>
        </p:nvSpPr>
        <p:spPr bwMode="auto">
          <a:xfrm>
            <a:off x="4149725" y="2590800"/>
            <a:ext cx="4587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2E1700"/>
                </a:solidFill>
              </a:rPr>
              <a:t>DEVELOPMENT</a:t>
            </a:r>
            <a:r>
              <a:rPr lang="en-US">
                <a:solidFill>
                  <a:srgbClr val="2E1700"/>
                </a:solidFill>
              </a:rPr>
              <a:t> 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-76200" y="4924425"/>
            <a:ext cx="3744913" cy="8667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EE</a:t>
            </a:r>
            <a:r>
              <a:rPr lang="el-GR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Attention to </a:t>
            </a:r>
            <a:r>
              <a:rPr lang="en-US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ENVIRONMENT</a:t>
            </a:r>
            <a:r>
              <a:rPr lang="el-GR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  <a:r>
              <a:rPr lang="el-GR" sz="31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53957" name="Line 6"/>
          <p:cNvSpPr>
            <a:spLocks noChangeShapeType="1"/>
          </p:cNvSpPr>
          <p:nvPr/>
        </p:nvSpPr>
        <p:spPr bwMode="auto">
          <a:xfrm flipV="1">
            <a:off x="4572000" y="3505200"/>
            <a:ext cx="1752600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3958" name="Line 7"/>
          <p:cNvSpPr>
            <a:spLocks noChangeShapeType="1"/>
          </p:cNvSpPr>
          <p:nvPr/>
        </p:nvSpPr>
        <p:spPr bwMode="auto">
          <a:xfrm flipV="1">
            <a:off x="1828800" y="4114800"/>
            <a:ext cx="923925" cy="808038"/>
          </a:xfrm>
          <a:prstGeom prst="line">
            <a:avLst/>
          </a:prstGeom>
          <a:noFill/>
          <a:ln w="508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0" y="5964238"/>
            <a:ext cx="8915400" cy="817562"/>
          </a:xfrm>
          <a:prstGeom prst="roundRect">
            <a:avLst>
              <a:gd name="adj" fmla="val 21667"/>
            </a:avLst>
          </a:prstGeom>
          <a:noFill/>
          <a:ln w="222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4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l-GR" sz="24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</a:t>
            </a:r>
            <a:r>
              <a:rPr lang="el-GR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Caring for the ENVIRONMENT</a:t>
            </a:r>
            <a:b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order to maintain the tree</a:t>
            </a:r>
            <a:endParaRPr lang="el-GR" sz="2400" b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0" y="381000"/>
            <a:ext cx="1447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200" b="0" i="1" u="sng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FROM</a:t>
            </a:r>
            <a:endParaRPr lang="el-GR" sz="3200" b="0" i="1" u="sng">
              <a:solidFill>
                <a:srgbClr val="2E1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3961" name="Picture 13" descr="Slide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6324600" y="2743200"/>
            <a:ext cx="2287588" cy="1874838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l-GR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</a:t>
            </a:r>
            <a:r>
              <a:rPr lang="en-US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SD</a:t>
            </a:r>
            <a:r>
              <a:rPr lang="el-GR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l-GR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Attention</a:t>
            </a:r>
            <a:r>
              <a:rPr lang="en-US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the use and distribution of the fruit</a:t>
            </a:r>
            <a:r>
              <a:rPr lang="en-US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br>
              <a:rPr lang="en-US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l-GR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SOCIETY</a:t>
            </a:r>
            <a:r>
              <a:rPr lang="el-GR" sz="31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254979" name="Text Box 4"/>
          <p:cNvSpPr txBox="1">
            <a:spLocks noChangeArrowheads="1"/>
          </p:cNvSpPr>
          <p:nvPr/>
        </p:nvSpPr>
        <p:spPr bwMode="auto">
          <a:xfrm>
            <a:off x="4419600" y="2590800"/>
            <a:ext cx="458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2E1700"/>
                </a:solidFill>
              </a:rPr>
              <a:t>DEVELOPEMNT 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179388" y="4581525"/>
            <a:ext cx="2881312" cy="8667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ESD</a:t>
            </a:r>
            <a:r>
              <a:rPr lang="el-GR" sz="260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600" b="0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Attention to the Environment !</a:t>
            </a:r>
            <a:r>
              <a:rPr lang="el-GR" sz="31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54981" name="Line 6"/>
          <p:cNvSpPr>
            <a:spLocks noChangeShapeType="1"/>
          </p:cNvSpPr>
          <p:nvPr/>
        </p:nvSpPr>
        <p:spPr bwMode="auto">
          <a:xfrm flipV="1">
            <a:off x="5076825" y="3357563"/>
            <a:ext cx="2232025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4982" name="AutoShape 7"/>
          <p:cNvSpPr>
            <a:spLocks noChangeArrowheads="1"/>
          </p:cNvSpPr>
          <p:nvPr/>
        </p:nvSpPr>
        <p:spPr bwMode="auto">
          <a:xfrm>
            <a:off x="-152400" y="1365250"/>
            <a:ext cx="2914650" cy="252095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/>
            <a:r>
              <a:rPr lang="el-GR" sz="2600">
                <a:solidFill>
                  <a:srgbClr val="2E1700"/>
                </a:solidFill>
                <a:latin typeface="Arial" charset="0"/>
              </a:rPr>
              <a:t>Ε</a:t>
            </a:r>
            <a:r>
              <a:rPr lang="en-US" sz="2600">
                <a:solidFill>
                  <a:srgbClr val="2E1700"/>
                </a:solidFill>
                <a:latin typeface="Arial" charset="0"/>
              </a:rPr>
              <a:t>SD</a:t>
            </a:r>
            <a:r>
              <a:rPr lang="el-GR" sz="2600" b="0">
                <a:solidFill>
                  <a:srgbClr val="2E1700"/>
                </a:solidFill>
                <a:latin typeface="Arial" charset="0"/>
              </a:rPr>
              <a:t/>
            </a:r>
            <a:br>
              <a:rPr lang="el-GR" sz="2600" b="0">
                <a:solidFill>
                  <a:srgbClr val="2E1700"/>
                </a:solidFill>
                <a:latin typeface="Arial" charset="0"/>
              </a:rPr>
            </a:br>
            <a:r>
              <a:rPr lang="en-US" sz="2600" b="0">
                <a:solidFill>
                  <a:srgbClr val="2E1700"/>
                </a:solidFill>
                <a:latin typeface="Arial" charset="0"/>
              </a:rPr>
              <a:t>Attention is given to the fruit: pruning</a:t>
            </a:r>
            <a:r>
              <a:rPr lang="el-GR" sz="2600" b="0">
                <a:solidFill>
                  <a:srgbClr val="2E1700"/>
                </a:solidFill>
                <a:latin typeface="Arial" charset="0"/>
              </a:rPr>
              <a:t>,</a:t>
            </a:r>
            <a:r>
              <a:rPr lang="en-US" sz="2600" b="0">
                <a:solidFill>
                  <a:srgbClr val="2E1700"/>
                </a:solidFill>
                <a:latin typeface="Arial" charset="0"/>
              </a:rPr>
              <a:t>etc</a:t>
            </a:r>
            <a:r>
              <a:rPr lang="el-GR" sz="2600" b="0">
                <a:solidFill>
                  <a:srgbClr val="2E1700"/>
                </a:solidFill>
                <a:latin typeface="Arial" charset="0"/>
              </a:rPr>
              <a:t>.</a:t>
            </a:r>
            <a:br>
              <a:rPr lang="el-GR" sz="2600" b="0">
                <a:solidFill>
                  <a:srgbClr val="2E1700"/>
                </a:solidFill>
                <a:latin typeface="Arial" charset="0"/>
              </a:rPr>
            </a:br>
            <a:r>
              <a:rPr lang="el-GR" sz="2600" b="0">
                <a:solidFill>
                  <a:srgbClr val="2E1700"/>
                </a:solidFill>
                <a:latin typeface="Arial" charset="0"/>
              </a:rPr>
              <a:t>(</a:t>
            </a:r>
            <a:r>
              <a:rPr lang="en-US" sz="2600" b="0">
                <a:solidFill>
                  <a:srgbClr val="2E1700"/>
                </a:solidFill>
                <a:latin typeface="Arial" charset="0"/>
              </a:rPr>
              <a:t>ECONOMY</a:t>
            </a:r>
            <a:r>
              <a:rPr lang="el-GR" sz="2600" b="0">
                <a:solidFill>
                  <a:srgbClr val="2E1700"/>
                </a:solidFill>
                <a:latin typeface="Arial" charset="0"/>
              </a:rPr>
              <a:t>)</a:t>
            </a:r>
          </a:p>
        </p:txBody>
      </p:sp>
      <p:sp>
        <p:nvSpPr>
          <p:cNvPr id="254983" name="Line 8"/>
          <p:cNvSpPr>
            <a:spLocks noChangeShapeType="1"/>
          </p:cNvSpPr>
          <p:nvPr/>
        </p:nvSpPr>
        <p:spPr bwMode="auto">
          <a:xfrm flipH="1" flipV="1">
            <a:off x="2339975" y="3068638"/>
            <a:ext cx="1727200" cy="288925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4984" name="Line 9"/>
          <p:cNvSpPr>
            <a:spLocks noChangeShapeType="1"/>
          </p:cNvSpPr>
          <p:nvPr/>
        </p:nvSpPr>
        <p:spPr bwMode="auto">
          <a:xfrm flipV="1">
            <a:off x="4716463" y="3357563"/>
            <a:ext cx="2592387" cy="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4985" name="Line 10"/>
          <p:cNvSpPr>
            <a:spLocks noChangeShapeType="1"/>
          </p:cNvSpPr>
          <p:nvPr/>
        </p:nvSpPr>
        <p:spPr bwMode="auto">
          <a:xfrm flipV="1">
            <a:off x="1619250" y="3860800"/>
            <a:ext cx="2520950" cy="720725"/>
          </a:xfrm>
          <a:prstGeom prst="line">
            <a:avLst/>
          </a:prstGeom>
          <a:noFill/>
          <a:ln w="508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0" y="5029200"/>
            <a:ext cx="8915400" cy="1371600"/>
          </a:xfrm>
          <a:prstGeom prst="roundRect">
            <a:avLst>
              <a:gd name="adj" fmla="val 21667"/>
            </a:avLst>
          </a:prstGeom>
          <a:noFill/>
          <a:ln w="22225" cap="rnd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l-GR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Ε</a:t>
            </a:r>
            <a:r>
              <a:rPr lang="en-US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SD</a:t>
            </a:r>
            <a:r>
              <a:rPr lang="el-GR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l-GR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Caring for the tree</a:t>
            </a:r>
            <a:r>
              <a:rPr lang="el-GR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l-GR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 b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order to have the tree </a:t>
            </a:r>
            <a:r>
              <a:rPr lang="el-GR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&amp; </a:t>
            </a: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sustainable production of fruits </a:t>
            </a:r>
            <a:b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Attention to the Environment, Society &amp; Economy</a:t>
            </a:r>
            <a:r>
              <a:rPr lang="en-US" sz="31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el-GR" sz="3100" b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>
            <a:off x="228600" y="381000"/>
            <a:ext cx="1447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3500" b="0" i="1" u="sng">
                <a:solidFill>
                  <a:srgbClr val="2E1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</a:t>
            </a:r>
            <a:endParaRPr lang="el-GR" sz="3500" b="0" i="1" u="sng">
              <a:solidFill>
                <a:srgbClr val="2E17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54988" name="Picture 13" descr="Slide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214291"/>
            <a:ext cx="9144000" cy="1357321"/>
          </a:xfrm>
        </p:spPr>
        <p:txBody>
          <a:bodyPr anchor="ctr" anchorCtr="1"/>
          <a:lstStyle/>
          <a:p>
            <a:pPr>
              <a:lnSpc>
                <a:spcPct val="70000"/>
              </a:lnSpc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ESD Characteristics &amp; Principles </a:t>
            </a:r>
            <a:endParaRPr lang="el-GR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221455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 By nature, an evolving and dynamic concept seeking to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</a:rPr>
              <a:t>balance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 human and economic welfare for the present and future generations with cultural values and respect for the environment and the earth’s natural resources. </a:t>
            </a:r>
          </a:p>
          <a:p>
            <a:endParaRPr lang="en-GB" sz="2400" b="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- Aims to empower all people of all ages to develop the appropriate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</a:rPr>
              <a:t>knowledge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</a:rPr>
              <a:t>skills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; to adopt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</a:rPr>
              <a:t>attitudes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</a:rPr>
              <a:t>values</a:t>
            </a:r>
            <a:r>
              <a:rPr lang="en-GB" sz="2400" b="0" u="sng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and shape </a:t>
            </a:r>
            <a:r>
              <a:rPr lang="en-GB" sz="2400" u="sng" dirty="0">
                <a:solidFill>
                  <a:schemeClr val="bg2">
                    <a:lumMod val="25000"/>
                  </a:schemeClr>
                </a:solidFill>
              </a:rPr>
              <a:t>behaviours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 towards sustainable development in order to assume responsibilities for creating a sustainable future. </a:t>
            </a:r>
          </a:p>
          <a:p>
            <a:pPr>
              <a:buFontTx/>
              <a:buChar char="-"/>
            </a:pPr>
            <a:endParaRPr lang="en-GB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28596" y="1357298"/>
            <a:ext cx="82978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en-GB" sz="2400" b="0" dirty="0"/>
              <a:t> 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 cross-cutting 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field, embracing Environmental Education, Education for Development, Global Education, Education for Peace and Human Rights, etc. </a:t>
            </a:r>
          </a:p>
          <a:p>
            <a:pPr>
              <a:defRPr/>
            </a:pPr>
            <a:endParaRPr lang="en-GB" sz="2400" b="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Key</a:t>
            </a:r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Themes</a:t>
            </a:r>
            <a:r>
              <a:rPr lang="en-GB" sz="2400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poverty</a:t>
            </a:r>
            <a:r>
              <a:rPr lang="en-GB" sz="2400" b="0" dirty="0">
                <a:solidFill>
                  <a:schemeClr val="bg2">
                    <a:lumMod val="25000"/>
                  </a:schemeClr>
                </a:solidFill>
              </a:rPr>
              <a:t>, citizenship, peace, democracy, security, human rights, social and economic development, health, gender equity, cultural diversity, functioning and protection of the environment and natural resources, sustainable production and consumption patterns.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4282" y="1"/>
            <a:ext cx="8929718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lnSpc>
                <a:spcPct val="70000"/>
              </a:lnSpc>
              <a:defRPr/>
            </a:pPr>
            <a:r>
              <a:rPr lang="en-US" sz="3200" b="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ESD Characteristics &amp; Principles </a:t>
            </a:r>
            <a:endParaRPr lang="el-GR" sz="32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Oval 2"/>
          <p:cNvSpPr>
            <a:spLocks noChangeArrowheads="1"/>
          </p:cNvSpPr>
          <p:nvPr/>
        </p:nvSpPr>
        <p:spPr bwMode="auto">
          <a:xfrm>
            <a:off x="1785918" y="1000108"/>
            <a:ext cx="3435369" cy="4233875"/>
          </a:xfrm>
          <a:prstGeom prst="ellipse">
            <a:avLst/>
          </a:prstGeom>
          <a:solidFill>
            <a:srgbClr val="FFFF99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3643306" y="1000108"/>
            <a:ext cx="3240087" cy="3960813"/>
          </a:xfrm>
          <a:prstGeom prst="ellipse">
            <a:avLst/>
          </a:prstGeom>
          <a:solidFill>
            <a:srgbClr val="CCFFFF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32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14282" y="142852"/>
            <a:ext cx="8636004" cy="9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600" b="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en-US" sz="3600" b="0" i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target group</a:t>
            </a:r>
          </a:p>
          <a:p>
            <a:pPr algn="ctr"/>
            <a:r>
              <a:rPr lang="en-US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common </a:t>
            </a:r>
            <a:r>
              <a:rPr lang="en-US" sz="36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&amp; differentiated contribution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643702" y="1428736"/>
            <a:ext cx="2339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>
                <a:solidFill>
                  <a:srgbClr val="FFC000"/>
                </a:solidFill>
                <a:latin typeface="Calibri" pitchFamily="34" charset="0"/>
              </a:rPr>
              <a:t>GROUP 2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Educators </a:t>
            </a:r>
          </a:p>
          <a:p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Principles of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	ESD</a:t>
            </a:r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Methods of  Education</a:t>
            </a: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285784" y="1571612"/>
            <a:ext cx="26273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GROUP </a:t>
            </a:r>
            <a:r>
              <a:rPr lang="en-US" sz="2200" dirty="0">
                <a:solidFill>
                  <a:srgbClr val="FFC000"/>
                </a:solidFill>
                <a:latin typeface="Calibri" pitchFamily="34" charset="0"/>
              </a:rPr>
              <a:t>1</a:t>
            </a:r>
          </a:p>
          <a:p>
            <a:pPr algn="ctr"/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PA Managers </a:t>
            </a:r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Principles of SD</a:t>
            </a:r>
          </a:p>
          <a:p>
            <a:pPr algn="r"/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Methods of  Management </a:t>
            </a: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714744" y="1785926"/>
            <a:ext cx="14398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3366"/>
                </a:solidFill>
                <a:latin typeface="Arial" charset="0"/>
              </a:rPr>
              <a:t>outdoor education</a:t>
            </a:r>
          </a:p>
          <a:p>
            <a:pPr algn="ctr"/>
            <a:endParaRPr lang="en-US" dirty="0">
              <a:solidFill>
                <a:srgbClr val="003366"/>
              </a:solidFill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educators awareness</a:t>
            </a: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consensus building </a:t>
            </a:r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flipH="1">
            <a:off x="5072065" y="1643050"/>
            <a:ext cx="1857388" cy="790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 flipH="1">
            <a:off x="5214941" y="2857496"/>
            <a:ext cx="1714512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1" name="Line 11"/>
          <p:cNvSpPr>
            <a:spLocks noChangeShapeType="1"/>
          </p:cNvSpPr>
          <p:nvPr/>
        </p:nvSpPr>
        <p:spPr bwMode="auto">
          <a:xfrm flipH="1" flipV="1">
            <a:off x="5214942" y="3786190"/>
            <a:ext cx="12969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>
            <a:off x="1785918" y="2285992"/>
            <a:ext cx="179546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5" name="Line 15"/>
          <p:cNvSpPr>
            <a:spLocks noChangeShapeType="1"/>
          </p:cNvSpPr>
          <p:nvPr/>
        </p:nvSpPr>
        <p:spPr bwMode="auto">
          <a:xfrm flipV="1">
            <a:off x="2285984" y="3214686"/>
            <a:ext cx="12938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3000364" y="3429000"/>
            <a:ext cx="3000396" cy="3429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6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32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150017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Protection of biodiversity 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185736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Enhancement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of knowledge, behaviors &amp; attitudes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929330"/>
            <a:ext cx="3214678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GROUP 3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Local Communities, Tourism Industry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6200000" flipV="1">
            <a:off x="4429124" y="4429132"/>
            <a:ext cx="1928826" cy="1643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2143108" y="3643314"/>
            <a:ext cx="1571636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0" name="TextBox 29"/>
          <p:cNvSpPr txBox="1"/>
          <p:nvPr/>
        </p:nvSpPr>
        <p:spPr>
          <a:xfrm>
            <a:off x="142844" y="5286388"/>
            <a:ext cx="21431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Generation of income</a:t>
            </a:r>
            <a:endParaRPr lang="el-GR" sz="22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643042" y="4643446"/>
            <a:ext cx="1428760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214678" y="535782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Well being of the community, 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surviving changes</a:t>
            </a:r>
            <a:endParaRPr lang="el-GR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4429132"/>
            <a:ext cx="25003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Enhancing pride &amp; ownership </a:t>
            </a:r>
            <a:endParaRPr lang="el-GR" sz="22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10800000">
            <a:off x="5857884" y="4500570"/>
            <a:ext cx="714380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4291"/>
            <a:ext cx="9144000" cy="1428760"/>
          </a:xfrm>
        </p:spPr>
        <p:txBody>
          <a:bodyPr anchor="ctr" anchorCtr="1">
            <a:normAutofit/>
          </a:bodyPr>
          <a:lstStyle/>
          <a:p>
            <a:r>
              <a:rPr lang="en-US" sz="3800" b="1" i="1" dirty="0">
                <a:solidFill>
                  <a:schemeClr val="bg2">
                    <a:lumMod val="50000"/>
                  </a:schemeClr>
                </a:solidFill>
              </a:rPr>
              <a:t>ESD Characteristics &amp; Principles </a:t>
            </a:r>
            <a:r>
              <a:rPr lang="el-GR" sz="38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l-GR" sz="3800" b="1" i="1" dirty="0">
                <a:solidFill>
                  <a:schemeClr val="bg2">
                    <a:lumMod val="50000"/>
                  </a:schemeClr>
                </a:solidFill>
              </a:rPr>
            </a:br>
            <a:endParaRPr lang="el-GR" sz="3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1785927"/>
            <a:ext cx="8643998" cy="47863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Disciplines      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Multidisciplinarity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(EE)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Intradisciplinarity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Transdisciplinarity</a:t>
            </a:r>
            <a:endParaRPr lang="en-US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(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for ESD) </a:t>
            </a:r>
            <a:endParaRPr lang="el-GR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8052" name="Right Arrow 3"/>
          <p:cNvSpPr>
            <a:spLocks noChangeArrowheads="1"/>
          </p:cNvSpPr>
          <p:nvPr/>
        </p:nvSpPr>
        <p:spPr bwMode="auto">
          <a:xfrm>
            <a:off x="2627313" y="2781300"/>
            <a:ext cx="1008062" cy="360363"/>
          </a:xfrm>
          <a:prstGeom prst="rightArrow">
            <a:avLst>
              <a:gd name="adj1" fmla="val 50000"/>
              <a:gd name="adj2" fmla="val 69286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258053" name="Down Arrow 4"/>
          <p:cNvSpPr>
            <a:spLocks noChangeArrowheads="1"/>
          </p:cNvSpPr>
          <p:nvPr/>
        </p:nvSpPr>
        <p:spPr bwMode="auto">
          <a:xfrm>
            <a:off x="4929190" y="3357562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b="0">
              <a:latin typeface="Verdana" pitchFamily="34" charset="0"/>
            </a:endParaRPr>
          </a:p>
        </p:txBody>
      </p:sp>
      <p:sp>
        <p:nvSpPr>
          <p:cNvPr id="6" name="Bent Arrow 5"/>
          <p:cNvSpPr>
            <a:spLocks noChangeArrowheads="1"/>
          </p:cNvSpPr>
          <p:nvPr/>
        </p:nvSpPr>
        <p:spPr bwMode="auto">
          <a:xfrm rot="198803" flipV="1">
            <a:off x="1954902" y="3745534"/>
            <a:ext cx="1092200" cy="935038"/>
          </a:xfrm>
          <a:custGeom>
            <a:avLst/>
            <a:gdLst>
              <a:gd name="T0" fmla="*/ 1078706 w 1438275"/>
              <a:gd name="T1" fmla="*/ 0 h 1533525"/>
              <a:gd name="T2" fmla="*/ 1078706 w 1438275"/>
              <a:gd name="T3" fmla="*/ 719138 h 1533525"/>
              <a:gd name="T4" fmla="*/ 179784 w 1438275"/>
              <a:gd name="T5" fmla="*/ 1533525 h 1533525"/>
              <a:gd name="T6" fmla="*/ 1438275 w 1438275"/>
              <a:gd name="T7" fmla="*/ 359569 h 1533525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438275"/>
              <a:gd name="T13" fmla="*/ 0 h 1533525"/>
              <a:gd name="T14" fmla="*/ 1438275 w 1438275"/>
              <a:gd name="T15" fmla="*/ 1533525 h 1533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8275" h="1533525">
                <a:moveTo>
                  <a:pt x="0" y="1533525"/>
                </a:moveTo>
                <a:lnTo>
                  <a:pt x="0" y="858305"/>
                </a:lnTo>
                <a:cubicBezTo>
                  <a:pt x="0" y="483568"/>
                  <a:pt x="303784" y="179784"/>
                  <a:pt x="678521" y="179785"/>
                </a:cubicBezTo>
                <a:cubicBezTo>
                  <a:pt x="678521" y="179785"/>
                  <a:pt x="678521" y="179785"/>
                  <a:pt x="678521" y="179785"/>
                </a:cubicBezTo>
                <a:lnTo>
                  <a:pt x="1078706" y="179784"/>
                </a:lnTo>
                <a:lnTo>
                  <a:pt x="1078706" y="0"/>
                </a:lnTo>
                <a:lnTo>
                  <a:pt x="1438275" y="359569"/>
                </a:lnTo>
                <a:lnTo>
                  <a:pt x="1078706" y="719138"/>
                </a:lnTo>
                <a:lnTo>
                  <a:pt x="1078706" y="539353"/>
                </a:lnTo>
                <a:lnTo>
                  <a:pt x="678521" y="539353"/>
                </a:lnTo>
                <a:lnTo>
                  <a:pt x="678520" y="539353"/>
                </a:lnTo>
                <a:cubicBezTo>
                  <a:pt x="502368" y="539353"/>
                  <a:pt x="359569" y="682152"/>
                  <a:pt x="359569" y="858304"/>
                </a:cubicBezTo>
                <a:lnTo>
                  <a:pt x="359569" y="1533525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>
              <a:defRPr/>
            </a:pPr>
            <a:endParaRPr lang="el-GR" b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 goals of EE/ESD </a:t>
            </a:r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BRs/PAs</a:t>
            </a:r>
            <a:endParaRPr lang="el-GR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714488"/>
            <a:ext cx="9001156" cy="5143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highlight the special characteristics of the area. 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highlight the local issues and the opportunities for development and progress.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encourage the locals on how to preserve and manage the area in a sustainable way.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help the visitors to contribute in the sustainable development of the area.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obtain nice memories and positive feelings that they can have an input in the sustainable management of the area. 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To stimulate or enhance the tendency for expansion or creation of new BRs/PAs.</a:t>
            </a:r>
            <a:endParaRPr lang="el-G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>
          <a:xfrm>
            <a:off x="69850" y="620713"/>
            <a:ext cx="9074150" cy="1081087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challenges</a:t>
            </a:r>
            <a:r>
              <a:rPr lang="el-GR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ESD in order to overcome </a:t>
            </a:r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tentions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lead to balance between</a:t>
            </a:r>
            <a:r>
              <a:rPr lang="en-GB" sz="32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graphicFrame>
        <p:nvGraphicFramePr>
          <p:cNvPr id="77915" name="Group 91"/>
          <p:cNvGraphicFramePr>
            <a:graphicFrameLocks noGrp="1"/>
          </p:cNvGraphicFramePr>
          <p:nvPr/>
        </p:nvGraphicFramePr>
        <p:xfrm>
          <a:off x="395288" y="2133600"/>
          <a:ext cx="7993062" cy="4226562"/>
        </p:xfrm>
        <a:graphic>
          <a:graphicData uri="http://schemas.openxmlformats.org/drawingml/2006/table">
            <a:tbl>
              <a:tblPr/>
              <a:tblGrid>
                <a:gridCol w="4032250"/>
                <a:gridCol w="3960812"/>
              </a:tblGrid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Local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Social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Personal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Heritage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Novelty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Competitiveness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Equality to opportunities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Rapider explosion of produced 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Limited capacity to assimilate information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Spiritual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Material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905" name="Line 81"/>
          <p:cNvSpPr>
            <a:spLocks noChangeShapeType="1"/>
          </p:cNvSpPr>
          <p:nvPr/>
        </p:nvSpPr>
        <p:spPr bwMode="auto">
          <a:xfrm>
            <a:off x="2482850" y="2422525"/>
            <a:ext cx="403383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7906" name="Line 82"/>
          <p:cNvSpPr>
            <a:spLocks noChangeShapeType="1"/>
          </p:cNvSpPr>
          <p:nvPr/>
        </p:nvSpPr>
        <p:spPr bwMode="auto">
          <a:xfrm>
            <a:off x="2482850" y="2998788"/>
            <a:ext cx="403383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7907" name="Line 83"/>
          <p:cNvSpPr>
            <a:spLocks noChangeShapeType="1"/>
          </p:cNvSpPr>
          <p:nvPr/>
        </p:nvSpPr>
        <p:spPr bwMode="auto">
          <a:xfrm>
            <a:off x="2411413" y="3717925"/>
            <a:ext cx="403383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7908" name="Line 84"/>
          <p:cNvSpPr>
            <a:spLocks noChangeShapeType="1"/>
          </p:cNvSpPr>
          <p:nvPr/>
        </p:nvSpPr>
        <p:spPr bwMode="auto">
          <a:xfrm>
            <a:off x="3059113" y="4365625"/>
            <a:ext cx="158432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7909" name="Line 85"/>
          <p:cNvSpPr>
            <a:spLocks noChangeShapeType="1"/>
          </p:cNvSpPr>
          <p:nvPr/>
        </p:nvSpPr>
        <p:spPr bwMode="auto">
          <a:xfrm>
            <a:off x="3851275" y="5229225"/>
            <a:ext cx="8651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77910" name="Line 86"/>
          <p:cNvSpPr>
            <a:spLocks noChangeShapeType="1"/>
          </p:cNvSpPr>
          <p:nvPr/>
        </p:nvSpPr>
        <p:spPr bwMode="auto">
          <a:xfrm>
            <a:off x="2700338" y="6021388"/>
            <a:ext cx="403383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DESD agenda</a:t>
            </a:r>
            <a:endParaRPr lang="el-GR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149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Nov 2011: the UNESCO General Conference requested to develop options for transforming the UN Decade of ESD into an institutionalized process beyond 2014</a:t>
            </a:r>
          </a:p>
          <a:p>
            <a:r>
              <a:rPr lang="en-US" dirty="0" smtClean="0"/>
              <a:t>June 2012: In Rio+20 countries committed to strengthening ESD beyond Decade</a:t>
            </a:r>
          </a:p>
          <a:p>
            <a:r>
              <a:rPr lang="en-US" dirty="0" smtClean="0"/>
              <a:t>Nov 2012: The UNESCO Executive Board requested a “</a:t>
            </a:r>
            <a:r>
              <a:rPr lang="en-US" dirty="0" err="1" smtClean="0"/>
              <a:t>programme</a:t>
            </a:r>
            <a:r>
              <a:rPr lang="en-US" dirty="0" smtClean="0"/>
              <a:t> framework” as follow-up to the Decade.</a:t>
            </a:r>
          </a:p>
          <a:p>
            <a:r>
              <a:rPr lang="en-US" dirty="0" smtClean="0"/>
              <a:t>Oct 2013: The UNESCO Draft Global Action Program is under global consultation and will be presented in the next EB</a:t>
            </a:r>
          </a:p>
          <a:p>
            <a:r>
              <a:rPr lang="en-US" dirty="0" smtClean="0"/>
              <a:t>2013: Throughout the year various online consultations &amp; forums for the future of the Decade take place … </a:t>
            </a:r>
          </a:p>
          <a:p>
            <a:r>
              <a:rPr lang="en-US" dirty="0" smtClean="0"/>
              <a:t> 2014: The third and final assessment report of UNESCO will be launched at the 2014 World Conference on ESD</a:t>
            </a:r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Oval 2"/>
          <p:cNvSpPr>
            <a:spLocks noChangeArrowheads="1"/>
          </p:cNvSpPr>
          <p:nvPr/>
        </p:nvSpPr>
        <p:spPr bwMode="auto">
          <a:xfrm>
            <a:off x="1785918" y="1000108"/>
            <a:ext cx="3435369" cy="4233875"/>
          </a:xfrm>
          <a:prstGeom prst="ellipse">
            <a:avLst/>
          </a:prstGeom>
          <a:solidFill>
            <a:srgbClr val="FFFF99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3643306" y="1000108"/>
            <a:ext cx="3240087" cy="3960813"/>
          </a:xfrm>
          <a:prstGeom prst="ellipse">
            <a:avLst/>
          </a:prstGeom>
          <a:solidFill>
            <a:srgbClr val="CCFFFF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32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14282" y="165081"/>
            <a:ext cx="8636004" cy="90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target group</a:t>
            </a:r>
          </a:p>
          <a:p>
            <a:pPr algn="ctr"/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common &amp; differentiated contribution 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643702" y="1428736"/>
            <a:ext cx="2339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>
                <a:solidFill>
                  <a:srgbClr val="FFC000"/>
                </a:solidFill>
                <a:latin typeface="Calibri" pitchFamily="34" charset="0"/>
              </a:rPr>
              <a:t>GROUP 2</a:t>
            </a:r>
          </a:p>
          <a:p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Educators </a:t>
            </a:r>
          </a:p>
          <a:p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Principles of </a:t>
            </a:r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	ESD</a:t>
            </a:r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Methods of  Education</a:t>
            </a: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285784" y="1571612"/>
            <a:ext cx="26273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GROUP </a:t>
            </a:r>
            <a:r>
              <a:rPr lang="en-US" sz="2200" dirty="0">
                <a:solidFill>
                  <a:srgbClr val="FFC000"/>
                </a:solidFill>
                <a:latin typeface="Calibri" pitchFamily="34" charset="0"/>
              </a:rPr>
              <a:t>1</a:t>
            </a:r>
          </a:p>
          <a:p>
            <a:pPr algn="ctr"/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PA Managers </a:t>
            </a:r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Principles of SD</a:t>
            </a:r>
          </a:p>
          <a:p>
            <a:pPr algn="r"/>
            <a:endParaRPr lang="en-US" sz="2200" dirty="0">
              <a:solidFill>
                <a:schemeClr val="tx2"/>
              </a:solidFill>
              <a:latin typeface="Calibri" pitchFamily="34" charset="0"/>
            </a:endParaRPr>
          </a:p>
          <a:p>
            <a:pPr algn="r"/>
            <a:r>
              <a:rPr lang="en-US" sz="2200" dirty="0">
                <a:solidFill>
                  <a:schemeClr val="tx2"/>
                </a:solidFill>
                <a:latin typeface="Calibri" pitchFamily="34" charset="0"/>
              </a:rPr>
              <a:t>  Methods of  Management </a:t>
            </a:r>
            <a:endParaRPr lang="en-US" sz="22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714744" y="1785926"/>
            <a:ext cx="14398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3366"/>
                </a:solidFill>
                <a:latin typeface="Arial" charset="0"/>
              </a:rPr>
              <a:t>outdoor education</a:t>
            </a:r>
          </a:p>
          <a:p>
            <a:pPr algn="ctr"/>
            <a:endParaRPr lang="en-US" dirty="0">
              <a:solidFill>
                <a:srgbClr val="003366"/>
              </a:solidFill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educators awareness</a:t>
            </a: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dirty="0">
                <a:latin typeface="Arial" charset="0"/>
              </a:rPr>
              <a:t>consensus building </a:t>
            </a:r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 flipH="1">
            <a:off x="5072065" y="1643050"/>
            <a:ext cx="1857388" cy="790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 flipH="1">
            <a:off x="5214941" y="2857496"/>
            <a:ext cx="1714512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1" name="Line 11"/>
          <p:cNvSpPr>
            <a:spLocks noChangeShapeType="1"/>
          </p:cNvSpPr>
          <p:nvPr/>
        </p:nvSpPr>
        <p:spPr bwMode="auto">
          <a:xfrm flipH="1" flipV="1">
            <a:off x="5214942" y="3786190"/>
            <a:ext cx="12969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>
            <a:off x="1785918" y="2285992"/>
            <a:ext cx="179546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66255" name="Line 15"/>
          <p:cNvSpPr>
            <a:spLocks noChangeShapeType="1"/>
          </p:cNvSpPr>
          <p:nvPr/>
        </p:nvSpPr>
        <p:spPr bwMode="auto">
          <a:xfrm flipV="1">
            <a:off x="2285984" y="3214686"/>
            <a:ext cx="12938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3000364" y="3429000"/>
            <a:ext cx="3000396" cy="3429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6901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320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l-GR" sz="3200" b="0">
              <a:latin typeface="Arial" charset="0"/>
            </a:endParaRPr>
          </a:p>
          <a:p>
            <a:pPr algn="ctr"/>
            <a:endParaRPr lang="en-GB" sz="3200" b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150017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Protection of biodiversity 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185736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Enhancement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of knowledge, behaviors &amp; attitudes</a:t>
            </a:r>
            <a:endParaRPr lang="el-G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5929330"/>
            <a:ext cx="3214678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 smtClean="0">
                <a:solidFill>
                  <a:srgbClr val="FFC000"/>
                </a:solidFill>
                <a:latin typeface="Calibri" pitchFamily="34" charset="0"/>
              </a:rPr>
              <a:t>GROUP 3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Local Communities, Tourism Industry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rot="16200000" flipV="1">
            <a:off x="4429124" y="4429132"/>
            <a:ext cx="1928826" cy="1643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2143108" y="3643314"/>
            <a:ext cx="1571636" cy="500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0" name="TextBox 29"/>
          <p:cNvSpPr txBox="1"/>
          <p:nvPr/>
        </p:nvSpPr>
        <p:spPr>
          <a:xfrm>
            <a:off x="142844" y="5286388"/>
            <a:ext cx="21431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Generation of income</a:t>
            </a:r>
            <a:endParaRPr lang="el-GR" sz="22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643042" y="4643446"/>
            <a:ext cx="1428760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214678" y="5357826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Well being of the community, 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surviving changes</a:t>
            </a:r>
            <a:endParaRPr lang="el-GR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4429132"/>
            <a:ext cx="25003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200" dirty="0" smtClean="0">
                <a:solidFill>
                  <a:schemeClr val="tx2"/>
                </a:solidFill>
                <a:latin typeface="Calibri" pitchFamily="34" charset="0"/>
              </a:rPr>
              <a:t>Enhancing pride &amp; ownership </a:t>
            </a:r>
            <a:endParaRPr lang="el-GR" sz="22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rot="10800000">
            <a:off x="5857884" y="4500570"/>
            <a:ext cx="714380" cy="571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00107"/>
            <a:ext cx="8102629" cy="5165743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All the afore mentioned challenges should ideally be experimented </a:t>
            </a: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in the BRs/PAs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Both educators and BR managers should be prepared and trained to the extent possible, to help learners in order to face these challenges with wisdom, understanding, solidarity</a:t>
            </a:r>
            <a:r>
              <a:rPr lang="el-GR" i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 courage and hope. 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Nature’s observation as a learning tool</a:t>
            </a:r>
            <a:endParaRPr lang="el-GR" sz="4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From the very beginning of education the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direct contact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with nature (being in nature)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u="sng" dirty="0" smtClean="0">
                <a:solidFill>
                  <a:schemeClr val="bg2">
                    <a:lumMod val="50000"/>
                  </a:schemeClr>
                </a:solidFill>
              </a:rPr>
              <a:t>observation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(either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in situ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or in the laboratory)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invivo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invitro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was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 important learning tool for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empirical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knowledge and deeper reflection.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428605"/>
            <a:ext cx="8135937" cy="1500197"/>
          </a:xfrm>
        </p:spPr>
        <p:txBody>
          <a:bodyPr>
            <a:normAutofit/>
          </a:bodyPr>
          <a:lstStyle/>
          <a:p>
            <a:pPr algn="ctr"/>
            <a:r>
              <a:rPr lang="en-GB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Evolution in the relationship: </a:t>
            </a:r>
            <a:br>
              <a:rPr lang="en-GB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r>
              <a:rPr lang="en-GB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Man  &amp;  Nature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500035" y="2565400"/>
            <a:ext cx="8212166" cy="4032250"/>
          </a:xfrm>
        </p:spPr>
        <p:txBody>
          <a:bodyPr/>
          <a:lstStyle/>
          <a:p>
            <a:pPr marL="3175" indent="11113" algn="ctr">
              <a:buFont typeface="Wingdings" pitchFamily="2" charset="2"/>
              <a:buNone/>
              <a:tabLst>
                <a:tab pos="8890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In the ancient world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, </a:t>
            </a:r>
            <a:r>
              <a:rPr lang="en-US" sz="3000" i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Nature &amp; Divine (supernatural)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were almost identical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. </a:t>
            </a:r>
          </a:p>
          <a:p>
            <a:pPr marL="3175" indent="11113" algn="ctr">
              <a:buFont typeface="Wingdings" pitchFamily="2" charset="2"/>
              <a:buNone/>
              <a:tabLst>
                <a:tab pos="8890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Even when we step ahead from naturalism and we see nature as 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«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world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»/«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structure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»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from the point of view of literature, the “personification” of nature remains in the human conscience and the related cognitive and learning processes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.</a:t>
            </a:r>
            <a:endParaRPr lang="en-GB" sz="30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51" name="AutoShape 15"/>
          <p:cNvSpPr>
            <a:spLocks noGrp="1" noChangeArrowheads="1"/>
          </p:cNvSpPr>
          <p:nvPr>
            <p:ph type="title"/>
          </p:nvPr>
        </p:nvSpPr>
        <p:spPr>
          <a:xfrm>
            <a:off x="1908175" y="500042"/>
            <a:ext cx="5184775" cy="1404958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4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Man  &amp;  Nature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" y="2924175"/>
            <a:ext cx="9144000" cy="792163"/>
          </a:xfrm>
        </p:spPr>
        <p:txBody>
          <a:bodyPr/>
          <a:lstStyle/>
          <a:p>
            <a:pPr marL="3175" indent="11113" algn="ctr">
              <a:buFont typeface="Wingdings" pitchFamily="2" charset="2"/>
              <a:buNone/>
              <a:tabLst>
                <a:tab pos="88900" algn="l"/>
              </a:tabLst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HUMANS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					 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NATURE</a:t>
            </a:r>
            <a:r>
              <a:rPr lang="el-GR" sz="30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</a:t>
            </a:r>
            <a:endParaRPr lang="en-GB" sz="3000" dirty="0">
              <a:solidFill>
                <a:schemeClr val="bg2">
                  <a:lumMod val="25000"/>
                </a:schemeClr>
              </a:solidFill>
              <a:latin typeface="Tahoma" pitchFamily="34" charset="0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3357555" y="2422525"/>
            <a:ext cx="257176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UNDERSTAND</a:t>
            </a:r>
            <a:endParaRPr lang="el-GR" sz="2400" b="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TAKE OVER</a:t>
            </a:r>
            <a:endParaRPr lang="el-GR" sz="2400" b="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endParaRPr lang="el-GR" sz="2400" b="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endParaRPr lang="el-GR" sz="2400" b="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IMITATE</a:t>
            </a:r>
            <a:endParaRPr lang="el-GR" sz="2400" b="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DOMESTICATE</a:t>
            </a:r>
            <a:endParaRPr lang="el-GR" sz="2400" b="0" dirty="0">
              <a:solidFill>
                <a:schemeClr val="bg2">
                  <a:lumMod val="25000"/>
                </a:schemeClr>
              </a:solidFill>
            </a:endParaRP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sometimes</a:t>
            </a:r>
            <a:r>
              <a:rPr lang="el-GR" sz="2400" b="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175" indent="11113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</a:rPr>
              <a:t>OBEY</a:t>
            </a:r>
            <a:endParaRPr lang="en-GB" sz="2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935038" y="6065838"/>
            <a:ext cx="82089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75" indent="11113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88900" algn="l"/>
              </a:tabLst>
            </a:pPr>
            <a:endParaRPr lang="en-GB" sz="2600" b="0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3071802" y="3286124"/>
            <a:ext cx="3241675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93543" name="Freeform 7"/>
          <p:cNvSpPr>
            <a:spLocks/>
          </p:cNvSpPr>
          <p:nvPr/>
        </p:nvSpPr>
        <p:spPr bwMode="auto">
          <a:xfrm>
            <a:off x="1643042" y="3573463"/>
            <a:ext cx="6024583" cy="2376487"/>
          </a:xfrm>
          <a:custGeom>
            <a:avLst/>
            <a:gdLst/>
            <a:ahLst/>
            <a:cxnLst>
              <a:cxn ang="0">
                <a:pos x="3129" y="0"/>
              </a:cxn>
              <a:cxn ang="0">
                <a:pos x="1723" y="1543"/>
              </a:cxn>
              <a:cxn ang="0">
                <a:pos x="0" y="0"/>
              </a:cxn>
            </a:cxnLst>
            <a:rect l="0" t="0" r="r" b="b"/>
            <a:pathLst>
              <a:path w="3129" h="1543">
                <a:moveTo>
                  <a:pt x="3129" y="0"/>
                </a:moveTo>
                <a:cubicBezTo>
                  <a:pt x="2686" y="771"/>
                  <a:pt x="2244" y="1543"/>
                  <a:pt x="1723" y="1543"/>
                </a:cubicBezTo>
                <a:cubicBezTo>
                  <a:pt x="1202" y="1543"/>
                  <a:pt x="601" y="771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1071538" y="4652963"/>
            <a:ext cx="1916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dirty="0">
                <a:solidFill>
                  <a:schemeClr val="bg2">
                    <a:lumMod val="25000"/>
                  </a:schemeClr>
                </a:solidFill>
              </a:rPr>
              <a:t>PROVIDES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1785918" y="5373688"/>
            <a:ext cx="16430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dirty="0">
                <a:solidFill>
                  <a:schemeClr val="bg2">
                    <a:lumMod val="25000"/>
                  </a:schemeClr>
                </a:solidFill>
              </a:rPr>
              <a:t>ATTRACTS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3851274" y="6021388"/>
            <a:ext cx="179229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dirty="0">
                <a:solidFill>
                  <a:schemeClr val="bg2">
                    <a:lumMod val="25000"/>
                  </a:schemeClr>
                </a:solidFill>
              </a:rPr>
              <a:t>TEACHES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15008" y="5661025"/>
            <a:ext cx="209866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 dirty="0">
                <a:solidFill>
                  <a:schemeClr val="bg2">
                    <a:lumMod val="25000"/>
                  </a:schemeClr>
                </a:solidFill>
              </a:rPr>
              <a:t>REWARDS</a:t>
            </a: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6429388" y="4797425"/>
            <a:ext cx="23574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0" dirty="0">
                <a:solidFill>
                  <a:schemeClr val="bg2">
                    <a:lumMod val="25000"/>
                  </a:schemeClr>
                </a:solidFill>
              </a:rPr>
              <a:t>Takes REVENGE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</TotalTime>
  <Words>2970</Words>
  <Application>Microsoft Office PowerPoint</Application>
  <PresentationFormat>On-screen Show (4:3)</PresentationFormat>
  <Paragraphs>477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Image</vt:lpstr>
      <vt:lpstr> “Philosophy, Concepts and methods for linking EE / ESD with management of BRs &amp; other designated areas</vt:lpstr>
      <vt:lpstr>Basic Axis of the book (a)</vt:lpstr>
      <vt:lpstr>Basic Axis of the book (b)</vt:lpstr>
      <vt:lpstr>An oversimplified perception: «Environment = Nature» </vt:lpstr>
      <vt:lpstr>A dynamic system</vt:lpstr>
      <vt:lpstr>PowerPoint Presentation</vt:lpstr>
      <vt:lpstr>Nature’s observation as a learning tool</vt:lpstr>
      <vt:lpstr>Evolution in the relationship:  Man  &amp;  Nature</vt:lpstr>
      <vt:lpstr>Man  &amp;  Nature</vt:lpstr>
      <vt:lpstr>Philosophical background of the relationship between man &amp; the world; evident also in literature</vt:lpstr>
      <vt:lpstr>Background of Environmental Education (EE)</vt:lpstr>
      <vt:lpstr>Man  &amp;  Nature</vt:lpstr>
      <vt:lpstr>In the roots of environmental awareness as it is identified today one may trace:</vt:lpstr>
      <vt:lpstr>Goals of the establishment PAs </vt:lpstr>
      <vt:lpstr>PowerPoint Presentation</vt:lpstr>
      <vt:lpstr>Since 1960 </vt:lpstr>
      <vt:lpstr>First joint initiatives for the protection of the environment </vt:lpstr>
      <vt:lpstr>The causes of environmental degradation</vt:lpstr>
      <vt:lpstr>Environmental Education (EE) </vt:lpstr>
      <vt:lpstr>Evolution in the Protection</vt:lpstr>
      <vt:lpstr>PowerPoint Presentation</vt:lpstr>
      <vt:lpstr>Evolution in the Protection</vt:lpstr>
      <vt:lpstr>Protected Areas </vt:lpstr>
      <vt:lpstr> IUCN categorization  </vt:lpstr>
      <vt:lpstr>Internationally important specially designated areas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Protected Areas </vt:lpstr>
      <vt:lpstr> European Legal framework for PAs</vt:lpstr>
      <vt:lpstr>Protection is not always “desired” </vt:lpstr>
      <vt:lpstr>Sustainable development approach to the establishment PAs </vt:lpstr>
      <vt:lpstr>1960s &amp; 1970s: Introduction of EE  An alternative approach to the environment but also to education</vt:lpstr>
      <vt:lpstr>First steps of EE</vt:lpstr>
      <vt:lpstr>Key Methodologies</vt:lpstr>
      <vt:lpstr>During the 80’s &amp; 90’s   </vt:lpstr>
      <vt:lpstr>PowerPoint Presentation</vt:lpstr>
      <vt:lpstr>The Thessaloniki International Conference (1997):   EE only to support environmental protection or having a broader role?</vt:lpstr>
      <vt:lpstr>The Thessaloniki International Conference result:</vt:lpstr>
      <vt:lpstr>PowerPoint Presentation</vt:lpstr>
      <vt:lpstr>after Thessaloniki </vt:lpstr>
      <vt:lpstr>Sustainable Development is a pyramid and its basis is Education</vt:lpstr>
      <vt:lpstr>PowerPoint Presentation</vt:lpstr>
      <vt:lpstr>PowerPoint Presentation</vt:lpstr>
      <vt:lpstr>Analysis of Governance for the Implementation of SD </vt:lpstr>
      <vt:lpstr>Combining the previous figures we have Sustainable Development as a double pyramid. One of its facets is Education </vt:lpstr>
      <vt:lpstr>To obtain Sustainable Development we need:</vt:lpstr>
      <vt:lpstr>The contents of ESD</vt:lpstr>
      <vt:lpstr>The anxiety of “change”</vt:lpstr>
      <vt:lpstr>The spectrum of areas that need reconsideration, change, for putting ESD into practice </vt:lpstr>
      <vt:lpstr>PowerPoint Presentation</vt:lpstr>
      <vt:lpstr>Nothing is changing </vt:lpstr>
      <vt:lpstr>PowerPoint Presentation</vt:lpstr>
      <vt:lpstr>PowerPoint Presentation</vt:lpstr>
      <vt:lpstr>ESD Characteristics &amp; Principles </vt:lpstr>
      <vt:lpstr>PowerPoint Presentation</vt:lpstr>
      <vt:lpstr>ESD Characteristics &amp; Principles  </vt:lpstr>
      <vt:lpstr>Particular goals of EE/ESD programmes in BRs/PAs</vt:lpstr>
      <vt:lpstr>Current challenges of ESD in order to overcome tentions and lead to balance between: </vt:lpstr>
      <vt:lpstr>Post DESD agenda</vt:lpstr>
      <vt:lpstr>PowerPoint Presentation</vt:lpstr>
      <vt:lpstr>PowerPoint Presentation</vt:lpstr>
    </vt:vector>
  </TitlesOfParts>
  <Company>oim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εξέλιξη των εννοιών  σχετικών με την Εκπαίδευση για το Περιβάλλον και την Αειφορία</dc:title>
  <dc:creator>irouli</dc:creator>
  <cp:lastModifiedBy>mio-ecsde</cp:lastModifiedBy>
  <cp:revision>439</cp:revision>
  <dcterms:created xsi:type="dcterms:W3CDTF">2003-10-24T09:29:48Z</dcterms:created>
  <dcterms:modified xsi:type="dcterms:W3CDTF">2014-07-07T05:40:15Z</dcterms:modified>
</cp:coreProperties>
</file>